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0"/>
  </p:notesMasterIdLst>
  <p:sldIdLst>
    <p:sldId id="257" r:id="rId2"/>
    <p:sldId id="258" r:id="rId3"/>
    <p:sldId id="288" r:id="rId4"/>
    <p:sldId id="293" r:id="rId5"/>
    <p:sldId id="292" r:id="rId6"/>
    <p:sldId id="282" r:id="rId7"/>
    <p:sldId id="284" r:id="rId8"/>
    <p:sldId id="312" r:id="rId9"/>
    <p:sldId id="313" r:id="rId10"/>
    <p:sldId id="314" r:id="rId11"/>
    <p:sldId id="315" r:id="rId12"/>
    <p:sldId id="316" r:id="rId13"/>
    <p:sldId id="321" r:id="rId14"/>
    <p:sldId id="294" r:id="rId15"/>
    <p:sldId id="295" r:id="rId16"/>
    <p:sldId id="303" r:id="rId17"/>
    <p:sldId id="304" r:id="rId18"/>
    <p:sldId id="286" r:id="rId19"/>
    <p:sldId id="296" r:id="rId20"/>
    <p:sldId id="266" r:id="rId21"/>
    <p:sldId id="299" r:id="rId22"/>
    <p:sldId id="300" r:id="rId23"/>
    <p:sldId id="298" r:id="rId24"/>
    <p:sldId id="291" r:id="rId25"/>
    <p:sldId id="267" r:id="rId26"/>
    <p:sldId id="275" r:id="rId27"/>
    <p:sldId id="317" r:id="rId28"/>
    <p:sldId id="318" r:id="rId29"/>
    <p:sldId id="309" r:id="rId30"/>
    <p:sldId id="271" r:id="rId31"/>
    <p:sldId id="273" r:id="rId32"/>
    <p:sldId id="278" r:id="rId33"/>
    <p:sldId id="319" r:id="rId34"/>
    <p:sldId id="270" r:id="rId35"/>
    <p:sldId id="302" r:id="rId36"/>
    <p:sldId id="262" r:id="rId37"/>
    <p:sldId id="320" r:id="rId38"/>
    <p:sldId id="323" r:id="rId39"/>
  </p:sldIdLst>
  <p:sldSz cx="12192000" cy="6858000"/>
  <p:notesSz cx="6797675" cy="99266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how&amp;tell" id="{7E8E76D4-E7DC-47E2-A906-15A65D881877}">
          <p14:sldIdLst>
            <p14:sldId id="257"/>
            <p14:sldId id="258"/>
            <p14:sldId id="288"/>
            <p14:sldId id="293"/>
            <p14:sldId id="292"/>
            <p14:sldId id="282"/>
            <p14:sldId id="284"/>
            <p14:sldId id="312"/>
            <p14:sldId id="313"/>
            <p14:sldId id="314"/>
            <p14:sldId id="315"/>
            <p14:sldId id="316"/>
            <p14:sldId id="321"/>
            <p14:sldId id="294"/>
            <p14:sldId id="295"/>
            <p14:sldId id="303"/>
            <p14:sldId id="304"/>
            <p14:sldId id="286"/>
            <p14:sldId id="296"/>
            <p14:sldId id="266"/>
            <p14:sldId id="299"/>
            <p14:sldId id="300"/>
            <p14:sldId id="298"/>
            <p14:sldId id="291"/>
            <p14:sldId id="267"/>
            <p14:sldId id="275"/>
            <p14:sldId id="317"/>
            <p14:sldId id="318"/>
            <p14:sldId id="309"/>
            <p14:sldId id="271"/>
            <p14:sldId id="273"/>
            <p14:sldId id="278"/>
            <p14:sldId id="319"/>
            <p14:sldId id="270"/>
            <p14:sldId id="302"/>
            <p14:sldId id="262"/>
            <p14:sldId id="320"/>
            <p14:sldId id="32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9BBB59"/>
    <a:srgbClr val="95B3D7"/>
    <a:srgbClr val="F79646"/>
    <a:srgbClr val="D9E4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186" autoAdjust="0"/>
    <p:restoredTop sz="82851" autoAdjust="0"/>
  </p:normalViewPr>
  <p:slideViewPr>
    <p:cSldViewPr snapToGrid="0">
      <p:cViewPr varScale="1">
        <p:scale>
          <a:sx n="77" d="100"/>
          <a:sy n="77" d="100"/>
        </p:scale>
        <p:origin x="132" y="4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1BC937-DA1E-45D9-9CD5-C59C6B859DE9}" type="datetimeFigureOut">
              <a:rPr lang="ko-KR" altLang="en-US" smtClean="0"/>
              <a:t>2017-07-21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D4D070-6ADD-4EF2-9B17-04EB7305A4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98897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언어 모델에서는 어떤 문장이 실제로 존재할 확률이 얼마나 되는지를 계산해주기 때문에</a:t>
            </a:r>
            <a:r>
              <a:rPr lang="en-US" altLang="ko-KR" dirty="0"/>
              <a:t>, </a:t>
            </a:r>
          </a:p>
          <a:p>
            <a:r>
              <a:rPr lang="en-US" altLang="ko-KR" dirty="0"/>
              <a:t>Machine Translation</a:t>
            </a:r>
            <a:r>
              <a:rPr lang="ko-KR" altLang="en-US" dirty="0"/>
              <a:t>의 </a:t>
            </a:r>
            <a:r>
              <a:rPr lang="ko-KR" altLang="en-US" dirty="0" err="1"/>
              <a:t>출력값으로</a:t>
            </a:r>
            <a:r>
              <a:rPr lang="ko-KR" altLang="en-US" dirty="0"/>
              <a:t> 어떤 문장을 내보내는 것이 </a:t>
            </a:r>
            <a:r>
              <a:rPr lang="ko-KR" altLang="en-US" dirty="0" err="1"/>
              <a:t>좋은지</a:t>
            </a:r>
            <a:r>
              <a:rPr lang="ko-KR" altLang="en-US" dirty="0"/>
              <a:t> 알려줄 수 있음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문장에서 다음 단어가 나타날 확률을 계산해주는 모델을 얻게 되고</a:t>
            </a:r>
            <a:r>
              <a:rPr lang="en-US" altLang="ko-KR" dirty="0"/>
              <a:t>, </a:t>
            </a:r>
            <a:r>
              <a:rPr lang="ko-KR" altLang="en-US" dirty="0"/>
              <a:t>이 모델에서 샘플링을 통해 문장의 다음 단어가 무엇이 될지 정하면 새로운 문장을 생성할 수 있게 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D4D070-6ADD-4EF2-9B17-04EB7305A4EC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64207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D4D070-6ADD-4EF2-9B17-04EB7305A4EC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75075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D4D070-6ADD-4EF2-9B17-04EB7305A4EC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74618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D4D070-6ADD-4EF2-9B17-04EB7305A4EC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31739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D4D070-6ADD-4EF2-9B17-04EB7305A4EC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66460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D4D070-6ADD-4EF2-9B17-04EB7305A4EC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97439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이미지 캡션 생성을 위해 </a:t>
            </a:r>
            <a:r>
              <a:rPr lang="en-US" altLang="ko-KR" dirty="0"/>
              <a:t>Convolutional Neural Network (CNN)</a:t>
            </a:r>
            <a:r>
              <a:rPr lang="ko-KR" altLang="en-US" dirty="0"/>
              <a:t>으로 </a:t>
            </a:r>
            <a:r>
              <a:rPr lang="ko-KR" altLang="en-US" dirty="0" err="1"/>
              <a:t>인코딩된</a:t>
            </a:r>
            <a:r>
              <a:rPr lang="ko-KR" altLang="en-US" dirty="0"/>
              <a:t> 이미지 정보를 입력으로 갖는 이미지 캡션 생성에 최적화된 </a:t>
            </a:r>
            <a:r>
              <a:rPr lang="en-US" altLang="ko-KR" dirty="0"/>
              <a:t>Recurrent Neural Network(RNN) </a:t>
            </a:r>
            <a:r>
              <a:rPr lang="ko-KR" altLang="en-US" dirty="0"/>
              <a:t>모델</a:t>
            </a:r>
            <a:endParaRPr lang="en-US" altLang="ko-KR" dirty="0"/>
          </a:p>
          <a:p>
            <a:r>
              <a:rPr lang="en-US" altLang="ko-KR" dirty="0"/>
              <a:t>a: feature vector, </a:t>
            </a:r>
            <a:r>
              <a:rPr lang="en-US" altLang="ko-KR" dirty="0" err="1"/>
              <a:t>xt</a:t>
            </a:r>
            <a:r>
              <a:rPr lang="en-US" altLang="ko-KR" dirty="0"/>
              <a:t>: class label(representation)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D4D070-6ADD-4EF2-9B17-04EB7305A4EC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24565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D4D070-6ADD-4EF2-9B17-04EB7305A4EC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19595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output </a:t>
            </a:r>
            <a:r>
              <a:rPr lang="en-US" altLang="ko-KR" dirty="0" err="1"/>
              <a:t>y_t</a:t>
            </a:r>
            <a:r>
              <a:rPr lang="ko-KR" altLang="en-US" dirty="0"/>
              <a:t>에 </a:t>
            </a:r>
            <a:r>
              <a:rPr lang="en-US" altLang="ko-KR" dirty="0"/>
              <a:t>&lt;end&gt; token</a:t>
            </a:r>
            <a:r>
              <a:rPr lang="ko-KR" altLang="en-US" dirty="0"/>
              <a:t>이 나올 때까지 출력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D4D070-6ADD-4EF2-9B17-04EB7305A4EC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78614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D4D070-6ADD-4EF2-9B17-04EB7305A4EC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04548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영상을 </a:t>
            </a:r>
            <a:r>
              <a:rPr lang="en-US" altLang="ko-KR" dirty="0"/>
              <a:t>n</a:t>
            </a:r>
            <a:r>
              <a:rPr lang="ko-KR" altLang="en-US" dirty="0"/>
              <a:t>개의 부분으로 나눈 다음</a:t>
            </a:r>
            <a:r>
              <a:rPr lang="en-US" altLang="ko-KR" dirty="0"/>
              <a:t>, </a:t>
            </a:r>
            <a:r>
              <a:rPr lang="ko-KR" altLang="en-US" dirty="0"/>
              <a:t>각각의 부분에 대해 </a:t>
            </a:r>
            <a:r>
              <a:rPr lang="en-US" altLang="ko-KR" dirty="0"/>
              <a:t>CNN</a:t>
            </a:r>
            <a:r>
              <a:rPr lang="ko-KR" altLang="en-US" dirty="0"/>
              <a:t>을 적용한다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D4D070-6ADD-4EF2-9B17-04EB7305A4EC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85463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D4D070-6ADD-4EF2-9B17-04EB7305A4EC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6834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굳이 </a:t>
            </a:r>
            <a:r>
              <a:rPr lang="en-US" altLang="ko-KR" dirty="0"/>
              <a:t>VGG-19</a:t>
            </a:r>
            <a:r>
              <a:rPr lang="ko-KR" altLang="en-US" dirty="0"/>
              <a:t>의 </a:t>
            </a:r>
            <a:r>
              <a:rPr lang="en-US" altLang="ko-KR" dirty="0"/>
              <a:t>15</a:t>
            </a:r>
            <a:r>
              <a:rPr lang="ko-KR" altLang="en-US" dirty="0"/>
              <a:t>번째 </a:t>
            </a:r>
            <a:r>
              <a:rPr lang="en-US" altLang="ko-KR" dirty="0"/>
              <a:t>layer</a:t>
            </a:r>
            <a:r>
              <a:rPr lang="ko-KR" altLang="en-US" dirty="0"/>
              <a:t>에서 뽑아내는 이유는 </a:t>
            </a:r>
            <a:r>
              <a:rPr lang="en-US" altLang="ko-KR" dirty="0"/>
              <a:t>correspondence btw feature vector</a:t>
            </a:r>
            <a:r>
              <a:rPr lang="ko-KR" altLang="en-US" dirty="0"/>
              <a:t>와 </a:t>
            </a:r>
            <a:r>
              <a:rPr lang="en-US" altLang="ko-KR" dirty="0"/>
              <a:t>portion of</a:t>
            </a:r>
            <a:r>
              <a:rPr lang="ko-KR" altLang="en-US" dirty="0"/>
              <a:t> </a:t>
            </a:r>
            <a:r>
              <a:rPr lang="en-US" altLang="ko-KR" dirty="0"/>
              <a:t>the</a:t>
            </a:r>
            <a:r>
              <a:rPr lang="ko-KR" altLang="en-US" dirty="0"/>
              <a:t> </a:t>
            </a:r>
            <a:r>
              <a:rPr lang="en-US" altLang="ko-KR" dirty="0"/>
              <a:t>2-D</a:t>
            </a:r>
            <a:r>
              <a:rPr lang="ko-KR" altLang="en-US" dirty="0"/>
              <a:t> </a:t>
            </a:r>
            <a:r>
              <a:rPr lang="en-US" altLang="ko-KR" dirty="0"/>
              <a:t>image</a:t>
            </a:r>
            <a:r>
              <a:rPr lang="ko-KR" altLang="en-US" dirty="0"/>
              <a:t> 를 알려고 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Allows decoder to selectively focus on certain parts of an image by selecting a subset of all the feature vectors</a:t>
            </a:r>
          </a:p>
          <a:p>
            <a:r>
              <a:rPr lang="en-US" altLang="ko-KR" dirty="0"/>
              <a:t>a: L x D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Reference: Xu, Kelvin, et al. “Show, attend and tell: Neural image caption generation with visual attention.” ICML 2015</a:t>
            </a:r>
            <a:endParaRPr lang="ko-KR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D4D070-6ADD-4EF2-9B17-04EB7305A4EC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932729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: information about the image is gathered sequentially and the decision where to attend next is based on previous fixations of the image.</a:t>
            </a:r>
          </a:p>
          <a:p>
            <a:r>
              <a:rPr lang="en-US" altLang="ko-KR" dirty="0"/>
              <a:t>Our formulation which employs an RNN to integrate visual information over time and to decide how to act is, however, more general, and our learning procedure allows for end-to-end optimization of the sequential decision process instead of relying on greedy action selection.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D4D070-6ADD-4EF2-9B17-04EB7305A4EC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806218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슬라이드 노트 개체 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altLang="ko-KR" dirty="0"/>
                  <a:t>a: part of data,</a:t>
                </a:r>
              </a:p>
              <a:p>
                <a:r>
                  <a:rPr lang="en-US" altLang="ko-KR" dirty="0"/>
                  <a:t>c: context</a:t>
                </a:r>
                <a:endParaRPr lang="ko-KR" altLang="en-US" dirty="0"/>
              </a:p>
              <a:p>
                <a:endParaRPr lang="en-US" altLang="ko-KR" dirty="0"/>
              </a:p>
              <a:p>
                <a:r>
                  <a:rPr lang="en-US" altLang="ko-KR" dirty="0"/>
                  <a:t>compute </a:t>
                </a:r>
                <a:r>
                  <a:rPr lang="en-US" altLang="ko-KR" b="1" dirty="0"/>
                  <a:t>m </a:t>
                </a:r>
                <a:r>
                  <a:rPr lang="en-US" altLang="ko-KR" dirty="0"/>
                  <a:t>with a tanh layer</a:t>
                </a:r>
              </a:p>
              <a:p>
                <a:pPr marL="171450" indent="-171450">
                  <a:buFont typeface="Wingdings" panose="05000000000000000000" pitchFamily="2" charset="2"/>
                  <a:buChar char="è"/>
                </a:pPr>
                <a:r>
                  <a:rPr lang="en-US" altLang="ko-KR" dirty="0">
                    <a:sym typeface="Wingdings" panose="05000000000000000000" pitchFamily="2" charset="2"/>
                  </a:rPr>
                  <a:t>aggregation of y and c. y</a:t>
                </a:r>
                <a:r>
                  <a:rPr lang="ko-KR" altLang="en-US" dirty="0">
                    <a:sym typeface="Wingdings" panose="05000000000000000000" pitchFamily="2" charset="2"/>
                  </a:rPr>
                  <a:t>와 </a:t>
                </a:r>
                <a:r>
                  <a:rPr lang="en-US" altLang="ko-KR" dirty="0">
                    <a:sym typeface="Wingdings" panose="05000000000000000000" pitchFamily="2" charset="2"/>
                  </a:rPr>
                  <a:t>c</a:t>
                </a:r>
                <a:r>
                  <a:rPr lang="ko-KR" altLang="en-US" dirty="0">
                    <a:sym typeface="Wingdings" panose="05000000000000000000" pitchFamily="2" charset="2"/>
                  </a:rPr>
                  <a:t>의 관계를 나타냄</a:t>
                </a:r>
                <a:endParaRPr lang="en-US" altLang="ko-KR" dirty="0">
                  <a:sym typeface="Wingdings" panose="05000000000000000000" pitchFamily="2" charset="2"/>
                </a:endParaRPr>
              </a:p>
              <a:p>
                <a:pPr marL="0" indent="0">
                  <a:buFont typeface="Wingdings" panose="05000000000000000000" pitchFamily="2" charset="2"/>
                  <a:buNone/>
                </a:pPr>
                <a:r>
                  <a:rPr lang="ko-KR" altLang="en-US" dirty="0">
                    <a:sym typeface="Wingdings" panose="05000000000000000000" pitchFamily="2" charset="2"/>
                  </a:rPr>
                  <a:t>모든 </a:t>
                </a:r>
                <a:r>
                  <a:rPr lang="en-US" altLang="ko-KR" dirty="0">
                    <a:sym typeface="Wingdings" panose="05000000000000000000" pitchFamily="2" charset="2"/>
                  </a:rPr>
                  <a:t>m</a:t>
                </a:r>
                <a:r>
                  <a:rPr lang="ko-KR" altLang="en-US" dirty="0">
                    <a:sym typeface="Wingdings" panose="05000000000000000000" pitchFamily="2" charset="2"/>
                  </a:rPr>
                  <a:t>은 </a:t>
                </a:r>
                <a:r>
                  <a:rPr lang="en-US" altLang="ko-KR" dirty="0">
                    <a:sym typeface="Wingdings" panose="05000000000000000000" pitchFamily="2" charset="2"/>
                  </a:rPr>
                  <a:t>independent</a:t>
                </a:r>
                <a:r>
                  <a:rPr lang="ko-KR" altLang="en-US" dirty="0">
                    <a:sym typeface="Wingdings" panose="05000000000000000000" pitchFamily="2" charset="2"/>
                  </a:rPr>
                  <a:t>한 값을 가지고</a:t>
                </a:r>
                <a:r>
                  <a:rPr lang="en-US" altLang="ko-KR" dirty="0">
                    <a:sym typeface="Wingdings" panose="05000000000000000000" pitchFamily="2" charset="2"/>
                  </a:rPr>
                  <a:t>, </a:t>
                </a:r>
                <a:r>
                  <a:rPr lang="ko-KR" altLang="en-US" dirty="0">
                    <a:sym typeface="Wingdings" panose="05000000000000000000" pitchFamily="2" charset="2"/>
                  </a:rPr>
                  <a:t>다음과 같이 나타낼 수 있다</a:t>
                </a:r>
                <a:r>
                  <a:rPr lang="en-US" altLang="ko-KR" dirty="0">
                    <a:sym typeface="Wingdings" panose="05000000000000000000" pitchFamily="2" charset="2"/>
                  </a:rPr>
                  <a:t>.</a:t>
                </a:r>
              </a:p>
              <a:p>
                <a:pPr marL="0" indent="0">
                  <a:buFont typeface="Wingdings" panose="05000000000000000000" pitchFamily="2" charset="2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ko-KR" b="0" i="0" smtClean="0">
                          <a:latin typeface="Cambria Math" panose="02040503050406030204" pitchFamily="18" charset="0"/>
                        </a:rPr>
                        <m:t>tanh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𝑐𝑚</m:t>
                              </m:r>
                            </m:sub>
                          </m:s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𝑎𝑚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ko-KR" dirty="0"/>
              </a:p>
              <a:p>
                <a:pPr marL="0" indent="0">
                  <a:buFont typeface="Wingdings" panose="05000000000000000000" pitchFamily="2" charset="2"/>
                  <a:buNone/>
                </a:pPr>
                <a:endParaRPr lang="ko-KR" altLang="en-US" dirty="0"/>
              </a:p>
            </p:txBody>
          </p:sp>
        </mc:Choice>
        <mc:Fallback xmlns="">
          <p:sp>
            <p:nvSpPr>
              <p:cNvPr id="3" name="슬라이드 노트 개체 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altLang="ko-KR" dirty="0"/>
                  <a:t>compute </a:t>
                </a:r>
                <a:r>
                  <a:rPr lang="en-US" altLang="ko-KR" b="1" dirty="0"/>
                  <a:t>m </a:t>
                </a:r>
                <a:r>
                  <a:rPr lang="en-US" altLang="ko-KR" dirty="0"/>
                  <a:t>with a tanh layer</a:t>
                </a:r>
              </a:p>
              <a:p>
                <a:pPr marL="171450" indent="-171450">
                  <a:buFont typeface="Wingdings" panose="05000000000000000000" pitchFamily="2" charset="2"/>
                  <a:buChar char="è"/>
                </a:pPr>
                <a:r>
                  <a:rPr lang="en-US" altLang="ko-KR" dirty="0">
                    <a:sym typeface="Wingdings" panose="05000000000000000000" pitchFamily="2" charset="2"/>
                  </a:rPr>
                  <a:t>aggregation of y and c. y</a:t>
                </a:r>
                <a:r>
                  <a:rPr lang="ko-KR" altLang="en-US" dirty="0">
                    <a:sym typeface="Wingdings" panose="05000000000000000000" pitchFamily="2" charset="2"/>
                  </a:rPr>
                  <a:t>와 </a:t>
                </a:r>
                <a:r>
                  <a:rPr lang="en-US" altLang="ko-KR" dirty="0">
                    <a:sym typeface="Wingdings" panose="05000000000000000000" pitchFamily="2" charset="2"/>
                  </a:rPr>
                  <a:t>c</a:t>
                </a:r>
                <a:r>
                  <a:rPr lang="ko-KR" altLang="en-US" dirty="0">
                    <a:sym typeface="Wingdings" panose="05000000000000000000" pitchFamily="2" charset="2"/>
                  </a:rPr>
                  <a:t>의 관계를 나타냄</a:t>
                </a:r>
                <a:endParaRPr lang="en-US" altLang="ko-KR" dirty="0">
                  <a:sym typeface="Wingdings" panose="05000000000000000000" pitchFamily="2" charset="2"/>
                </a:endParaRPr>
              </a:p>
              <a:p>
                <a:pPr marL="0" indent="0">
                  <a:buFont typeface="Wingdings" panose="05000000000000000000" pitchFamily="2" charset="2"/>
                  <a:buNone/>
                </a:pPr>
                <a:r>
                  <a:rPr lang="ko-KR" altLang="en-US" dirty="0">
                    <a:sym typeface="Wingdings" panose="05000000000000000000" pitchFamily="2" charset="2"/>
                  </a:rPr>
                  <a:t>모든 </a:t>
                </a:r>
                <a:r>
                  <a:rPr lang="en-US" altLang="ko-KR" dirty="0">
                    <a:sym typeface="Wingdings" panose="05000000000000000000" pitchFamily="2" charset="2"/>
                  </a:rPr>
                  <a:t>m</a:t>
                </a:r>
                <a:r>
                  <a:rPr lang="ko-KR" altLang="en-US" dirty="0">
                    <a:sym typeface="Wingdings" panose="05000000000000000000" pitchFamily="2" charset="2"/>
                  </a:rPr>
                  <a:t>은 </a:t>
                </a:r>
                <a:r>
                  <a:rPr lang="en-US" altLang="ko-KR" dirty="0">
                    <a:sym typeface="Wingdings" panose="05000000000000000000" pitchFamily="2" charset="2"/>
                  </a:rPr>
                  <a:t>independent</a:t>
                </a:r>
                <a:r>
                  <a:rPr lang="ko-KR" altLang="en-US" dirty="0">
                    <a:sym typeface="Wingdings" panose="05000000000000000000" pitchFamily="2" charset="2"/>
                  </a:rPr>
                  <a:t>한 값을 가지고</a:t>
                </a:r>
                <a:r>
                  <a:rPr lang="en-US" altLang="ko-KR" dirty="0">
                    <a:sym typeface="Wingdings" panose="05000000000000000000" pitchFamily="2" charset="2"/>
                  </a:rPr>
                  <a:t>, </a:t>
                </a:r>
                <a:r>
                  <a:rPr lang="ko-KR" altLang="en-US" dirty="0">
                    <a:sym typeface="Wingdings" panose="05000000000000000000" pitchFamily="2" charset="2"/>
                  </a:rPr>
                  <a:t>다음과 같이 나타낼 수 있다</a:t>
                </a:r>
                <a:r>
                  <a:rPr lang="en-US" altLang="ko-KR" dirty="0">
                    <a:sym typeface="Wingdings" panose="05000000000000000000" pitchFamily="2" charset="2"/>
                  </a:rPr>
                  <a:t>.</a:t>
                </a:r>
              </a:p>
              <a:p>
                <a:pPr marL="0" indent="0">
                  <a:buFont typeface="Wingdings" panose="05000000000000000000" pitchFamily="2" charset="2"/>
                  <a:buNone/>
                </a:pPr>
                <a:r>
                  <a:rPr lang="en-US" altLang="ko-KR" b="0" i="0">
                    <a:latin typeface="Cambria Math" panose="02040503050406030204" pitchFamily="18" charset="0"/>
                  </a:rPr>
                  <a:t>𝑚_𝑖=tanh(𝑊_𝑐𝑚 𝑐+𝑊_𝑎𝑚 𝑎_𝑖 )</a:t>
                </a:r>
                <a:endParaRPr lang="en-US" altLang="ko-KR" dirty="0"/>
              </a:p>
              <a:p>
                <a:pPr marL="0" indent="0">
                  <a:buFont typeface="Wingdings" panose="05000000000000000000" pitchFamily="2" charset="2"/>
                  <a:buNone/>
                </a:pPr>
                <a:endParaRPr lang="ko-KR" altLang="en-US" dirty="0"/>
              </a:p>
            </p:txBody>
          </p:sp>
        </mc:Fallback>
      </mc:AlternateContent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D4D070-6ADD-4EF2-9B17-04EB7305A4EC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17561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슬라이드 노트 개체 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en-US" altLang="ko-KR" dirty="0"/>
              </a:p>
              <a:p>
                <a:pPr marL="0" indent="0">
                  <a:buFont typeface="Wingdings" panose="05000000000000000000" pitchFamily="2" charset="2"/>
                  <a:buNone/>
                </a:pPr>
                <a:endParaRPr lang="ko-KR" altLang="en-US" dirty="0"/>
              </a:p>
            </p:txBody>
          </p:sp>
        </mc:Choice>
        <mc:Fallback xmlns="">
          <p:sp>
            <p:nvSpPr>
              <p:cNvPr id="3" name="슬라이드 노트 개체 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altLang="ko-KR" dirty="0"/>
                  <a:t>compute </a:t>
                </a:r>
                <a:r>
                  <a:rPr lang="en-US" altLang="ko-KR" b="1" dirty="0"/>
                  <a:t>m </a:t>
                </a:r>
                <a:r>
                  <a:rPr lang="en-US" altLang="ko-KR" dirty="0"/>
                  <a:t>with a tanh layer</a:t>
                </a:r>
              </a:p>
              <a:p>
                <a:pPr marL="171450" indent="-171450">
                  <a:buFont typeface="Wingdings" panose="05000000000000000000" pitchFamily="2" charset="2"/>
                  <a:buChar char="è"/>
                </a:pPr>
                <a:r>
                  <a:rPr lang="en-US" altLang="ko-KR" dirty="0">
                    <a:sym typeface="Wingdings" panose="05000000000000000000" pitchFamily="2" charset="2"/>
                  </a:rPr>
                  <a:t>aggregation of y and c. y</a:t>
                </a:r>
                <a:r>
                  <a:rPr lang="ko-KR" altLang="en-US" dirty="0">
                    <a:sym typeface="Wingdings" panose="05000000000000000000" pitchFamily="2" charset="2"/>
                  </a:rPr>
                  <a:t>와 </a:t>
                </a:r>
                <a:r>
                  <a:rPr lang="en-US" altLang="ko-KR" dirty="0">
                    <a:sym typeface="Wingdings" panose="05000000000000000000" pitchFamily="2" charset="2"/>
                  </a:rPr>
                  <a:t>c</a:t>
                </a:r>
                <a:r>
                  <a:rPr lang="ko-KR" altLang="en-US" dirty="0">
                    <a:sym typeface="Wingdings" panose="05000000000000000000" pitchFamily="2" charset="2"/>
                  </a:rPr>
                  <a:t>의 관계를 나타냄</a:t>
                </a:r>
                <a:endParaRPr lang="en-US" altLang="ko-KR" dirty="0">
                  <a:sym typeface="Wingdings" panose="05000000000000000000" pitchFamily="2" charset="2"/>
                </a:endParaRPr>
              </a:p>
              <a:p>
                <a:pPr marL="0" indent="0">
                  <a:buFont typeface="Wingdings" panose="05000000000000000000" pitchFamily="2" charset="2"/>
                  <a:buNone/>
                </a:pPr>
                <a:r>
                  <a:rPr lang="ko-KR" altLang="en-US" dirty="0">
                    <a:sym typeface="Wingdings" panose="05000000000000000000" pitchFamily="2" charset="2"/>
                  </a:rPr>
                  <a:t>모든 </a:t>
                </a:r>
                <a:r>
                  <a:rPr lang="en-US" altLang="ko-KR" dirty="0">
                    <a:sym typeface="Wingdings" panose="05000000000000000000" pitchFamily="2" charset="2"/>
                  </a:rPr>
                  <a:t>m</a:t>
                </a:r>
                <a:r>
                  <a:rPr lang="ko-KR" altLang="en-US" dirty="0">
                    <a:sym typeface="Wingdings" panose="05000000000000000000" pitchFamily="2" charset="2"/>
                  </a:rPr>
                  <a:t>은 </a:t>
                </a:r>
                <a:r>
                  <a:rPr lang="en-US" altLang="ko-KR" dirty="0">
                    <a:sym typeface="Wingdings" panose="05000000000000000000" pitchFamily="2" charset="2"/>
                  </a:rPr>
                  <a:t>independent</a:t>
                </a:r>
                <a:r>
                  <a:rPr lang="ko-KR" altLang="en-US" dirty="0">
                    <a:sym typeface="Wingdings" panose="05000000000000000000" pitchFamily="2" charset="2"/>
                  </a:rPr>
                  <a:t>한 값을 가지고</a:t>
                </a:r>
                <a:r>
                  <a:rPr lang="en-US" altLang="ko-KR" dirty="0">
                    <a:sym typeface="Wingdings" panose="05000000000000000000" pitchFamily="2" charset="2"/>
                  </a:rPr>
                  <a:t>, </a:t>
                </a:r>
                <a:r>
                  <a:rPr lang="ko-KR" altLang="en-US" dirty="0">
                    <a:sym typeface="Wingdings" panose="05000000000000000000" pitchFamily="2" charset="2"/>
                  </a:rPr>
                  <a:t>다음과 같이 나타낼 수 있다</a:t>
                </a:r>
                <a:r>
                  <a:rPr lang="en-US" altLang="ko-KR" dirty="0">
                    <a:sym typeface="Wingdings" panose="05000000000000000000" pitchFamily="2" charset="2"/>
                  </a:rPr>
                  <a:t>.</a:t>
                </a:r>
              </a:p>
              <a:p>
                <a:pPr marL="0" indent="0">
                  <a:buFont typeface="Wingdings" panose="05000000000000000000" pitchFamily="2" charset="2"/>
                  <a:buNone/>
                </a:pPr>
                <a:r>
                  <a:rPr lang="en-US" altLang="ko-KR" b="0" i="0">
                    <a:latin typeface="Cambria Math" panose="02040503050406030204" pitchFamily="18" charset="0"/>
                  </a:rPr>
                  <a:t>𝑚_𝑖=tanh(𝑊_𝑐𝑚 𝑐+𝑊_𝑎𝑚 𝑎_𝑖 )</a:t>
                </a:r>
                <a:endParaRPr lang="en-US" altLang="ko-KR" dirty="0"/>
              </a:p>
              <a:p>
                <a:pPr marL="0" indent="0">
                  <a:buFont typeface="Wingdings" panose="05000000000000000000" pitchFamily="2" charset="2"/>
                  <a:buNone/>
                </a:pPr>
                <a:endParaRPr lang="ko-KR" altLang="en-US" dirty="0"/>
              </a:p>
            </p:txBody>
          </p:sp>
        </mc:Fallback>
      </mc:AlternateContent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D4D070-6ADD-4EF2-9B17-04EB7305A4EC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1583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슬라이드 노트 개체 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indent="0">
                  <a:buFont typeface="Wingdings" panose="05000000000000000000" pitchFamily="2" charset="2"/>
                  <a:buNone/>
                </a:pPr>
                <a:endParaRPr lang="ko-KR" altLang="en-US" dirty="0"/>
              </a:p>
            </p:txBody>
          </p:sp>
        </mc:Choice>
        <mc:Fallback xmlns="">
          <p:sp>
            <p:nvSpPr>
              <p:cNvPr id="3" name="슬라이드 노트 개체 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altLang="ko-KR" dirty="0"/>
                  <a:t>compute </a:t>
                </a:r>
                <a:r>
                  <a:rPr lang="en-US" altLang="ko-KR" b="1" dirty="0"/>
                  <a:t>m </a:t>
                </a:r>
                <a:r>
                  <a:rPr lang="en-US" altLang="ko-KR" dirty="0"/>
                  <a:t>with a tanh layer</a:t>
                </a:r>
              </a:p>
              <a:p>
                <a:pPr marL="171450" indent="-171450">
                  <a:buFont typeface="Wingdings" panose="05000000000000000000" pitchFamily="2" charset="2"/>
                  <a:buChar char="è"/>
                </a:pPr>
                <a:r>
                  <a:rPr lang="en-US" altLang="ko-KR" dirty="0">
                    <a:sym typeface="Wingdings" panose="05000000000000000000" pitchFamily="2" charset="2"/>
                  </a:rPr>
                  <a:t>aggregation of y and c. y</a:t>
                </a:r>
                <a:r>
                  <a:rPr lang="ko-KR" altLang="en-US" dirty="0">
                    <a:sym typeface="Wingdings" panose="05000000000000000000" pitchFamily="2" charset="2"/>
                  </a:rPr>
                  <a:t>와 </a:t>
                </a:r>
                <a:r>
                  <a:rPr lang="en-US" altLang="ko-KR" dirty="0">
                    <a:sym typeface="Wingdings" panose="05000000000000000000" pitchFamily="2" charset="2"/>
                  </a:rPr>
                  <a:t>c</a:t>
                </a:r>
                <a:r>
                  <a:rPr lang="ko-KR" altLang="en-US" dirty="0">
                    <a:sym typeface="Wingdings" panose="05000000000000000000" pitchFamily="2" charset="2"/>
                  </a:rPr>
                  <a:t>의 관계를 나타냄</a:t>
                </a:r>
                <a:endParaRPr lang="en-US" altLang="ko-KR" dirty="0">
                  <a:sym typeface="Wingdings" panose="05000000000000000000" pitchFamily="2" charset="2"/>
                </a:endParaRPr>
              </a:p>
              <a:p>
                <a:pPr marL="0" indent="0">
                  <a:buFont typeface="Wingdings" panose="05000000000000000000" pitchFamily="2" charset="2"/>
                  <a:buNone/>
                </a:pPr>
                <a:r>
                  <a:rPr lang="ko-KR" altLang="en-US" dirty="0">
                    <a:sym typeface="Wingdings" panose="05000000000000000000" pitchFamily="2" charset="2"/>
                  </a:rPr>
                  <a:t>모든 </a:t>
                </a:r>
                <a:r>
                  <a:rPr lang="en-US" altLang="ko-KR" dirty="0">
                    <a:sym typeface="Wingdings" panose="05000000000000000000" pitchFamily="2" charset="2"/>
                  </a:rPr>
                  <a:t>m</a:t>
                </a:r>
                <a:r>
                  <a:rPr lang="ko-KR" altLang="en-US" dirty="0">
                    <a:sym typeface="Wingdings" panose="05000000000000000000" pitchFamily="2" charset="2"/>
                  </a:rPr>
                  <a:t>은 </a:t>
                </a:r>
                <a:r>
                  <a:rPr lang="en-US" altLang="ko-KR" dirty="0">
                    <a:sym typeface="Wingdings" panose="05000000000000000000" pitchFamily="2" charset="2"/>
                  </a:rPr>
                  <a:t>independent</a:t>
                </a:r>
                <a:r>
                  <a:rPr lang="ko-KR" altLang="en-US" dirty="0">
                    <a:sym typeface="Wingdings" panose="05000000000000000000" pitchFamily="2" charset="2"/>
                  </a:rPr>
                  <a:t>한 값을 가지고</a:t>
                </a:r>
                <a:r>
                  <a:rPr lang="en-US" altLang="ko-KR" dirty="0">
                    <a:sym typeface="Wingdings" panose="05000000000000000000" pitchFamily="2" charset="2"/>
                  </a:rPr>
                  <a:t>, </a:t>
                </a:r>
                <a:r>
                  <a:rPr lang="ko-KR" altLang="en-US" dirty="0">
                    <a:sym typeface="Wingdings" panose="05000000000000000000" pitchFamily="2" charset="2"/>
                  </a:rPr>
                  <a:t>다음과 같이 나타낼 수 있다</a:t>
                </a:r>
                <a:r>
                  <a:rPr lang="en-US" altLang="ko-KR" dirty="0">
                    <a:sym typeface="Wingdings" panose="05000000000000000000" pitchFamily="2" charset="2"/>
                  </a:rPr>
                  <a:t>.</a:t>
                </a:r>
              </a:p>
              <a:p>
                <a:pPr marL="0" indent="0">
                  <a:buFont typeface="Wingdings" panose="05000000000000000000" pitchFamily="2" charset="2"/>
                  <a:buNone/>
                </a:pPr>
                <a:r>
                  <a:rPr lang="en-US" altLang="ko-KR" b="0" i="0">
                    <a:latin typeface="Cambria Math" panose="02040503050406030204" pitchFamily="18" charset="0"/>
                  </a:rPr>
                  <a:t>𝑚_𝑖=tanh(𝑊_𝑐𝑚 𝑐+𝑊_𝑎𝑚 𝑎_𝑖 )</a:t>
                </a:r>
                <a:endParaRPr lang="en-US" altLang="ko-KR" dirty="0"/>
              </a:p>
              <a:p>
                <a:pPr marL="0" indent="0">
                  <a:buFont typeface="Wingdings" panose="05000000000000000000" pitchFamily="2" charset="2"/>
                  <a:buNone/>
                </a:pPr>
                <a:endParaRPr lang="ko-KR" altLang="en-US" dirty="0"/>
              </a:p>
            </p:txBody>
          </p:sp>
        </mc:Fallback>
      </mc:AlternateContent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D4D070-6ADD-4EF2-9B17-04EB7305A4EC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832183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Attention</a:t>
            </a:r>
            <a:r>
              <a:rPr lang="ko-KR" altLang="en-US" dirty="0"/>
              <a:t> </a:t>
            </a:r>
            <a:r>
              <a:rPr lang="en-US" altLang="ko-KR" dirty="0"/>
              <a:t>change(context</a:t>
            </a:r>
            <a:r>
              <a:rPr lang="ko-KR" altLang="en-US" dirty="0"/>
              <a:t> </a:t>
            </a:r>
            <a:r>
              <a:rPr lang="en-US" altLang="ko-KR" dirty="0"/>
              <a:t>vector)</a:t>
            </a:r>
            <a:r>
              <a:rPr lang="ko-KR" altLang="en-US" dirty="0"/>
              <a:t> </a:t>
            </a:r>
            <a:r>
              <a:rPr lang="en-US" altLang="ko-KR" dirty="0"/>
              <a:t>to</a:t>
            </a:r>
            <a:r>
              <a:rPr lang="ko-KR" altLang="en-US" dirty="0"/>
              <a:t> </a:t>
            </a:r>
            <a:r>
              <a:rPr lang="en-US" altLang="ko-KR" dirty="0"/>
              <a:t>relevant</a:t>
            </a:r>
            <a:r>
              <a:rPr lang="ko-KR" altLang="en-US" dirty="0"/>
              <a:t> </a:t>
            </a:r>
            <a:r>
              <a:rPr lang="en-US" altLang="ko-KR" dirty="0"/>
              <a:t>parts of the image driven by the attention model &amp; previous hidden state from LSTM</a:t>
            </a:r>
          </a:p>
          <a:p>
            <a:r>
              <a:rPr lang="en-US" altLang="ko-KR" dirty="0"/>
              <a:t>Generated captions by the RNN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D4D070-6ADD-4EF2-9B17-04EB7305A4EC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598906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1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– the probability that location </a:t>
            </a:r>
            <a:r>
              <a:rPr lang="en-US" altLang="ko-KR" sz="1200" b="1" i="1" dirty="0" err="1"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  <a:sym typeface="Wingdings" panose="05000000000000000000" pitchFamily="2" charset="2"/>
              </a:rPr>
              <a:t>i</a:t>
            </a:r>
            <a:r>
              <a:rPr lang="en-US" altLang="ko-KR" sz="1200" b="1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 is the right place to focus for producing the next word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D4D070-6ADD-4EF2-9B17-04EB7305A4EC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258363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D4D070-6ADD-4EF2-9B17-04EB7305A4EC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147284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D4D070-6ADD-4EF2-9B17-04EB7305A4EC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322574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슬라이드 노트 개체 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71450" indent="-171450">
                  <a:buFontTx/>
                  <a:buChar char="-"/>
                </a:pPr>
                <a:r>
                  <a:rPr lang="ko-KR" altLang="en-US" dirty="0"/>
                  <a:t>매번 </a:t>
                </a:r>
                <a:r>
                  <a:rPr lang="en-US" altLang="ko-KR" dirty="0" err="1"/>
                  <a:t>s_t</a:t>
                </a:r>
                <a:r>
                  <a:rPr lang="ko-KR" altLang="en-US" dirty="0"/>
                  <a:t>의 위치를 </a:t>
                </a:r>
                <a:r>
                  <a:rPr lang="en-US" altLang="ko-KR" dirty="0"/>
                  <a:t>random</a:t>
                </a:r>
                <a:r>
                  <a:rPr lang="ko-KR" altLang="en-US" dirty="0"/>
                  <a:t>하게 </a:t>
                </a:r>
                <a:r>
                  <a:rPr lang="en-US" altLang="ko-KR" dirty="0"/>
                  <a:t>sampling</a:t>
                </a:r>
                <a:r>
                  <a:rPr lang="ko-KR" altLang="en-US" dirty="0"/>
                  <a:t>하는 </a:t>
                </a:r>
                <a:r>
                  <a:rPr lang="en-US" altLang="ko-KR" dirty="0"/>
                  <a:t>stochastic </a:t>
                </a:r>
                <a:r>
                  <a:rPr lang="ko-KR" altLang="en-US" dirty="0"/>
                  <a:t>방법과 달리</a:t>
                </a:r>
                <a:r>
                  <a:rPr lang="en-US" altLang="ko-KR" dirty="0"/>
                  <a:t> deterministic</a:t>
                </a:r>
                <a:r>
                  <a:rPr lang="ko-KR" altLang="en-US" dirty="0"/>
                  <a:t>하게 </a:t>
                </a:r>
                <a:r>
                  <a:rPr lang="en-US" altLang="ko-KR" dirty="0"/>
                  <a:t>context vector </a:t>
                </a:r>
                <a:r>
                  <a:rPr lang="en-US" altLang="ko-KR" dirty="0" err="1"/>
                  <a:t>z_t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를 계산</a:t>
                </a:r>
                <a:endParaRPr lang="en-US" altLang="ko-KR" dirty="0"/>
              </a:p>
              <a:p>
                <a:pPr marL="171450" indent="-171450">
                  <a:buFontTx/>
                  <a:buChar char="-"/>
                </a:pPr>
                <a:r>
                  <a:rPr lang="en-US" altLang="ko-KR" dirty="0"/>
                  <a:t>input</a:t>
                </a:r>
                <a:r>
                  <a:rPr lang="ko-KR" altLang="en-US" dirty="0"/>
                  <a:t>으로 들어온 </a:t>
                </a:r>
                <a:r>
                  <a:rPr lang="en-US" altLang="ko-KR" dirty="0"/>
                  <a:t>feature vector</a:t>
                </a:r>
                <a:r>
                  <a:rPr lang="ko-KR" altLang="en-US" dirty="0"/>
                  <a:t>들에게 주어지는 상대적인 중요도</a:t>
                </a:r>
                <a:endParaRPr lang="en-US" altLang="ko-KR" dirty="0"/>
              </a:p>
              <a:p>
                <a:r>
                  <a:rPr lang="en-US" altLang="ko-KR" dirty="0">
                    <a:sym typeface="Wingdings" panose="05000000000000000000" pitchFamily="2" charset="2"/>
                  </a:rPr>
                  <a:t>hidden activation of LSTM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h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ko-KR" altLang="en-US" dirty="0">
                    <a:sym typeface="Wingdings" panose="05000000000000000000" pitchFamily="2" charset="2"/>
                  </a:rPr>
                  <a:t>가</a:t>
                </a:r>
                <a:r>
                  <a:rPr lang="en-US" altLang="ko-KR" dirty="0"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𝑧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ko-KR" altLang="en-US" dirty="0">
                    <a:sym typeface="Wingdings" panose="05000000000000000000" pitchFamily="2" charset="2"/>
                  </a:rPr>
                  <a:t>에 대해 </a:t>
                </a:r>
                <a:r>
                  <a:rPr lang="en-US" altLang="ko-KR" dirty="0">
                    <a:sym typeface="Wingdings" panose="05000000000000000000" pitchFamily="2" charset="2"/>
                  </a:rPr>
                  <a:t>tanh</a:t>
                </a:r>
                <a:r>
                  <a:rPr lang="ko-KR" altLang="en-US" dirty="0">
                    <a:sym typeface="Wingdings" panose="05000000000000000000" pitchFamily="2" charset="2"/>
                  </a:rPr>
                  <a:t>를 적용시킨 </a:t>
                </a:r>
                <a:r>
                  <a:rPr lang="en-US" altLang="ko-KR" dirty="0">
                    <a:sym typeface="Wingdings" panose="05000000000000000000" pitchFamily="2" charset="2"/>
                  </a:rPr>
                  <a:t>linear projection</a:t>
                </a:r>
                <a:r>
                  <a:rPr lang="ko-KR" altLang="en-US" dirty="0">
                    <a:sym typeface="Wingdings" panose="05000000000000000000" pitchFamily="2" charset="2"/>
                  </a:rPr>
                  <a:t>이기 때문에 </a:t>
                </a:r>
                <a:endParaRPr lang="en-US" altLang="ko-KR" dirty="0">
                  <a:sym typeface="Wingdings" panose="05000000000000000000" pitchFamily="2" charset="2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ko-KR" altLang="en-US" b="1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𝚬</m:t>
                        </m:r>
                      </m:e>
                      <m:sub>
                        <m:r>
                          <a:rPr lang="en-US" altLang="ko-KR" b="1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𝒑</m:t>
                        </m:r>
                        <m:r>
                          <a:rPr lang="en-US" altLang="ko-KR" b="1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(</m:t>
                        </m:r>
                        <m:sSub>
                          <m:sSubPr>
                            <m:ctrlPr>
                              <a:rPr lang="en-US" altLang="ko-KR" b="1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en-US" altLang="ko-KR" b="1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𝒔</m:t>
                            </m:r>
                          </m:e>
                          <m:sub>
                            <m:r>
                              <a:rPr lang="en-US" altLang="ko-KR" b="1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𝒕</m:t>
                            </m:r>
                          </m:sub>
                        </m:sSub>
                        <m:r>
                          <a:rPr lang="en-US" altLang="ko-KR" b="1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|</m:t>
                        </m:r>
                        <m:r>
                          <a:rPr lang="en-US" altLang="ko-KR" b="1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𝒂</m:t>
                        </m:r>
                        <m:r>
                          <a:rPr lang="en-US" altLang="ko-KR" b="1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)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ko-KR" b="1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b="1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𝒉</m:t>
                            </m:r>
                          </m:e>
                          <m:sub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𝒕</m:t>
                            </m:r>
                          </m:sub>
                        </m:sSub>
                      </m:e>
                    </m:d>
                  </m:oMath>
                </a14:m>
                <a:r>
                  <a:rPr lang="ko-KR" altLang="en-US" dirty="0">
                    <a:sym typeface="Wingdings" panose="05000000000000000000" pitchFamily="2" charset="2"/>
                  </a:rPr>
                  <a:t>의 값은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ko-KR" altLang="en-US" b="1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𝚬</m:t>
                        </m:r>
                      </m:e>
                      <m:sub>
                        <m:r>
                          <a:rPr lang="en-US" altLang="ko-KR" b="1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𝒑</m:t>
                        </m:r>
                        <m:r>
                          <a:rPr lang="en-US" altLang="ko-KR" b="1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(</m:t>
                        </m:r>
                        <m:sSub>
                          <m:sSubPr>
                            <m:ctrlPr>
                              <a:rPr lang="en-US" altLang="ko-KR" b="1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en-US" altLang="ko-KR" b="1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𝒔</m:t>
                            </m:r>
                          </m:e>
                          <m:sub>
                            <m:r>
                              <a:rPr lang="en-US" altLang="ko-KR" b="1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𝒕</m:t>
                            </m:r>
                          </m:sub>
                        </m:sSub>
                        <m:r>
                          <a:rPr lang="en-US" altLang="ko-KR" b="1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|</m:t>
                        </m:r>
                        <m:r>
                          <a:rPr lang="en-US" altLang="ko-KR" b="1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𝒂</m:t>
                        </m:r>
                        <m:r>
                          <a:rPr lang="en-US" altLang="ko-KR" b="1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)</m:t>
                        </m:r>
                      </m:sub>
                    </m:sSub>
                    <m:r>
                      <a:rPr lang="en-US" altLang="ko-KR" b="1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𝒑</m:t>
                    </m:r>
                    <m:d>
                      <m:dPr>
                        <m:begChr m:val="["/>
                        <m:endChr m:val="]"/>
                        <m:ctrlPr>
                          <a:rPr lang="en-US" altLang="ko-KR" b="1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b="1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ko-KR" b="1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accPr>
                              <m:e>
                                <m:r>
                                  <a:rPr lang="en-US" altLang="ko-KR" b="1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𝒛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ko-KR" b="1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𝒕</m:t>
                            </m:r>
                          </m:sub>
                        </m:sSub>
                      </m:e>
                    </m:d>
                  </m:oMath>
                </a14:m>
                <a:r>
                  <a:rPr lang="ko-KR" altLang="en-US" dirty="0">
                    <a:sym typeface="Wingdings" panose="05000000000000000000" pitchFamily="2" charset="2"/>
                  </a:rPr>
                  <a:t>를 사용해서 </a:t>
                </a:r>
                <a:r>
                  <a:rPr lang="en-US" altLang="ko-KR" dirty="0">
                    <a:sym typeface="Wingdings" panose="05000000000000000000" pitchFamily="2" charset="2"/>
                  </a:rPr>
                  <a:t>forward propagation</a:t>
                </a:r>
                <a:r>
                  <a:rPr lang="ko-KR" altLang="en-US" dirty="0">
                    <a:sym typeface="Wingdings" panose="05000000000000000000" pitchFamily="2" charset="2"/>
                  </a:rPr>
                  <a:t>이 한 번 </a:t>
                </a:r>
                <a:r>
                  <a:rPr lang="ko-KR" altLang="en-US" dirty="0" err="1">
                    <a:sym typeface="Wingdings" panose="05000000000000000000" pitchFamily="2" charset="2"/>
                  </a:rPr>
                  <a:t>진행됐을</a:t>
                </a:r>
                <a:r>
                  <a:rPr lang="ko-KR" altLang="en-US" dirty="0">
                    <a:sym typeface="Wingdings" panose="05000000000000000000" pitchFamily="2" charset="2"/>
                  </a:rPr>
                  <a:t> 때의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h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ko-KR" dirty="0">
                    <a:sym typeface="Wingdings" panose="05000000000000000000" pitchFamily="2" charset="2"/>
                  </a:rPr>
                  <a:t> </a:t>
                </a:r>
                <a:r>
                  <a:rPr lang="ko-KR" altLang="en-US" dirty="0">
                    <a:sym typeface="Wingdings" panose="05000000000000000000" pitchFamily="2" charset="2"/>
                  </a:rPr>
                  <a:t>값과 같음</a:t>
                </a:r>
                <a:endParaRPr lang="en-US" altLang="ko-KR" dirty="0">
                  <a:sym typeface="Wingdings" panose="05000000000000000000" pitchFamily="2" charset="2"/>
                </a:endParaRPr>
              </a:p>
              <a:p>
                <a:endParaRPr lang="en-US" altLang="ko-KR" b="1" dirty="0">
                  <a:sym typeface="Wingdings" panose="05000000000000000000" pitchFamily="2" charset="2"/>
                </a:endParaRPr>
              </a:p>
              <a:p>
                <a:pPr marL="171450" indent="-171450">
                  <a:buFontTx/>
                  <a:buChar char="-"/>
                </a:pPr>
                <a:endParaRPr lang="ko-KR" altLang="en-US" dirty="0"/>
              </a:p>
            </p:txBody>
          </p:sp>
        </mc:Choice>
        <mc:Fallback xmlns="">
          <p:sp>
            <p:nvSpPr>
              <p:cNvPr id="3" name="슬라이드 노트 개체 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71450" indent="-171450">
                  <a:buFontTx/>
                  <a:buChar char="-"/>
                </a:pPr>
                <a:r>
                  <a:rPr lang="ko-KR" altLang="en-US" dirty="0"/>
                  <a:t>매번 </a:t>
                </a:r>
                <a:r>
                  <a:rPr lang="en-US" altLang="ko-KR" dirty="0" err="1"/>
                  <a:t>s_t</a:t>
                </a:r>
                <a:r>
                  <a:rPr lang="ko-KR" altLang="en-US" dirty="0"/>
                  <a:t>의 위치를 </a:t>
                </a:r>
                <a:r>
                  <a:rPr lang="en-US" altLang="ko-KR" dirty="0"/>
                  <a:t>random</a:t>
                </a:r>
                <a:r>
                  <a:rPr lang="ko-KR" altLang="en-US" dirty="0"/>
                  <a:t>하게 </a:t>
                </a:r>
                <a:r>
                  <a:rPr lang="en-US" altLang="ko-KR" dirty="0"/>
                  <a:t>sampling</a:t>
                </a:r>
                <a:r>
                  <a:rPr lang="ko-KR" altLang="en-US" dirty="0"/>
                  <a:t>하는 </a:t>
                </a:r>
                <a:r>
                  <a:rPr lang="en-US" altLang="ko-KR" dirty="0"/>
                  <a:t>stochastic </a:t>
                </a:r>
                <a:r>
                  <a:rPr lang="ko-KR" altLang="en-US" dirty="0"/>
                  <a:t>방법과 달리</a:t>
                </a:r>
                <a:r>
                  <a:rPr lang="en-US" altLang="ko-KR" dirty="0"/>
                  <a:t> deterministic</a:t>
                </a:r>
                <a:r>
                  <a:rPr lang="ko-KR" altLang="en-US" dirty="0"/>
                  <a:t>하게 </a:t>
                </a:r>
                <a:r>
                  <a:rPr lang="en-US" altLang="ko-KR" dirty="0"/>
                  <a:t>context vector </a:t>
                </a:r>
                <a:r>
                  <a:rPr lang="en-US" altLang="ko-KR" dirty="0" err="1"/>
                  <a:t>z_t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를 계산</a:t>
                </a:r>
                <a:endParaRPr lang="en-US" altLang="ko-KR" dirty="0"/>
              </a:p>
              <a:p>
                <a:pPr marL="171450" indent="-171450">
                  <a:buFontTx/>
                  <a:buChar char="-"/>
                </a:pPr>
                <a:r>
                  <a:rPr lang="en-US" altLang="ko-KR" dirty="0"/>
                  <a:t>input</a:t>
                </a:r>
                <a:r>
                  <a:rPr lang="ko-KR" altLang="en-US" dirty="0"/>
                  <a:t>으로 들어온 </a:t>
                </a:r>
                <a:r>
                  <a:rPr lang="en-US" altLang="ko-KR" dirty="0"/>
                  <a:t>feature vector</a:t>
                </a:r>
                <a:r>
                  <a:rPr lang="ko-KR" altLang="en-US" dirty="0"/>
                  <a:t>들에게 주어지는 상대적인 중요도</a:t>
                </a:r>
                <a:endParaRPr lang="en-US" altLang="ko-KR" dirty="0"/>
              </a:p>
              <a:p>
                <a:r>
                  <a:rPr lang="en-US" altLang="ko-KR" dirty="0">
                    <a:sym typeface="Wingdings" panose="05000000000000000000" pitchFamily="2" charset="2"/>
                  </a:rPr>
                  <a:t>hidden activation of LSTM </a:t>
                </a:r>
                <a:r>
                  <a:rPr lang="en-US" altLang="ko-KR" b="0" i="0">
                    <a:latin typeface="Cambria Math" panose="02040503050406030204" pitchFamily="18" charset="0"/>
                    <a:sym typeface="Wingdings" panose="05000000000000000000" pitchFamily="2" charset="2"/>
                  </a:rPr>
                  <a:t>ℎ_𝑡</a:t>
                </a:r>
                <a:r>
                  <a:rPr lang="ko-KR" altLang="en-US" dirty="0">
                    <a:sym typeface="Wingdings" panose="05000000000000000000" pitchFamily="2" charset="2"/>
                  </a:rPr>
                  <a:t>가</a:t>
                </a:r>
                <a:r>
                  <a:rPr lang="en-US" altLang="ko-KR" dirty="0">
                    <a:sym typeface="Wingdings" panose="05000000000000000000" pitchFamily="2" charset="2"/>
                  </a:rPr>
                  <a:t> </a:t>
                </a:r>
                <a:r>
                  <a:rPr lang="en-US" altLang="ko-KR" i="0">
                    <a:latin typeface="Cambria Math" panose="02040503050406030204" pitchFamily="18" charset="0"/>
                    <a:sym typeface="Wingdings" panose="05000000000000000000" pitchFamily="2" charset="2"/>
                  </a:rPr>
                  <a:t>𝑧_𝑡</a:t>
                </a:r>
                <a:r>
                  <a:rPr lang="ko-KR" altLang="en-US" dirty="0">
                    <a:sym typeface="Wingdings" panose="05000000000000000000" pitchFamily="2" charset="2"/>
                  </a:rPr>
                  <a:t>에 대해 </a:t>
                </a:r>
                <a:r>
                  <a:rPr lang="en-US" altLang="ko-KR" dirty="0">
                    <a:sym typeface="Wingdings" panose="05000000000000000000" pitchFamily="2" charset="2"/>
                  </a:rPr>
                  <a:t>tanh</a:t>
                </a:r>
                <a:r>
                  <a:rPr lang="ko-KR" altLang="en-US" dirty="0">
                    <a:sym typeface="Wingdings" panose="05000000000000000000" pitchFamily="2" charset="2"/>
                  </a:rPr>
                  <a:t>를 적용시킨 </a:t>
                </a:r>
                <a:r>
                  <a:rPr lang="en-US" altLang="ko-KR" dirty="0">
                    <a:sym typeface="Wingdings" panose="05000000000000000000" pitchFamily="2" charset="2"/>
                  </a:rPr>
                  <a:t>linear projection</a:t>
                </a:r>
                <a:r>
                  <a:rPr lang="ko-KR" altLang="en-US" dirty="0">
                    <a:sym typeface="Wingdings" panose="05000000000000000000" pitchFamily="2" charset="2"/>
                  </a:rPr>
                  <a:t>이기 때문에 </a:t>
                </a:r>
                <a:endParaRPr lang="en-US" altLang="ko-KR" dirty="0">
                  <a:sym typeface="Wingdings" panose="05000000000000000000" pitchFamily="2" charset="2"/>
                </a:endParaRPr>
              </a:p>
              <a:p>
                <a:r>
                  <a:rPr lang="ko-KR" altLang="en-US" b="1" i="0">
                    <a:latin typeface="Cambria Math" panose="02040503050406030204" pitchFamily="18" charset="0"/>
                    <a:sym typeface="Wingdings" panose="05000000000000000000" pitchFamily="2" charset="2"/>
                  </a:rPr>
                  <a:t>𝚬</a:t>
                </a:r>
                <a:r>
                  <a:rPr lang="en-US" altLang="ko-KR" b="1" i="0">
                    <a:latin typeface="Cambria Math" panose="02040503050406030204" pitchFamily="18" charset="0"/>
                    <a:sym typeface="Wingdings" panose="05000000000000000000" pitchFamily="2" charset="2"/>
                  </a:rPr>
                  <a:t>_(𝒑(𝒔_𝒕 |𝒂)) [𝒉_𝒕 ]</a:t>
                </a:r>
                <a:r>
                  <a:rPr lang="ko-KR" altLang="en-US" dirty="0">
                    <a:sym typeface="Wingdings" panose="05000000000000000000" pitchFamily="2" charset="2"/>
                  </a:rPr>
                  <a:t>의 값은 </a:t>
                </a:r>
                <a:r>
                  <a:rPr lang="ko-KR" altLang="en-US" b="1" i="0">
                    <a:latin typeface="Cambria Math" panose="02040503050406030204" pitchFamily="18" charset="0"/>
                    <a:sym typeface="Wingdings" panose="05000000000000000000" pitchFamily="2" charset="2"/>
                  </a:rPr>
                  <a:t>𝚬</a:t>
                </a:r>
                <a:r>
                  <a:rPr lang="en-US" altLang="ko-KR" b="1" i="0">
                    <a:latin typeface="Cambria Math" panose="02040503050406030204" pitchFamily="18" charset="0"/>
                    <a:sym typeface="Wingdings" panose="05000000000000000000" pitchFamily="2" charset="2"/>
                  </a:rPr>
                  <a:t>_(𝒑(𝒔_𝒕 |𝒂)) 𝒑[𝒛 ̂_𝒕 ]</a:t>
                </a:r>
                <a:r>
                  <a:rPr lang="ko-KR" altLang="en-US" dirty="0">
                    <a:sym typeface="Wingdings" panose="05000000000000000000" pitchFamily="2" charset="2"/>
                  </a:rPr>
                  <a:t>를 사용해서 </a:t>
                </a:r>
                <a:r>
                  <a:rPr lang="en-US" altLang="ko-KR" dirty="0">
                    <a:sym typeface="Wingdings" panose="05000000000000000000" pitchFamily="2" charset="2"/>
                  </a:rPr>
                  <a:t>forward propagation</a:t>
                </a:r>
                <a:r>
                  <a:rPr lang="ko-KR" altLang="en-US" dirty="0">
                    <a:sym typeface="Wingdings" panose="05000000000000000000" pitchFamily="2" charset="2"/>
                  </a:rPr>
                  <a:t>이 한 번 </a:t>
                </a:r>
                <a:r>
                  <a:rPr lang="ko-KR" altLang="en-US" dirty="0" err="1">
                    <a:sym typeface="Wingdings" panose="05000000000000000000" pitchFamily="2" charset="2"/>
                  </a:rPr>
                  <a:t>진행됐을</a:t>
                </a:r>
                <a:r>
                  <a:rPr lang="ko-KR" altLang="en-US" dirty="0">
                    <a:sym typeface="Wingdings" panose="05000000000000000000" pitchFamily="2" charset="2"/>
                  </a:rPr>
                  <a:t> 때의 </a:t>
                </a:r>
                <a:r>
                  <a:rPr lang="en-US" altLang="ko-KR" i="0">
                    <a:latin typeface="Cambria Math" panose="02040503050406030204" pitchFamily="18" charset="0"/>
                    <a:sym typeface="Wingdings" panose="05000000000000000000" pitchFamily="2" charset="2"/>
                  </a:rPr>
                  <a:t>ℎ_𝑡</a:t>
                </a:r>
                <a:r>
                  <a:rPr lang="en-US" altLang="ko-KR" dirty="0">
                    <a:sym typeface="Wingdings" panose="05000000000000000000" pitchFamily="2" charset="2"/>
                  </a:rPr>
                  <a:t> </a:t>
                </a:r>
                <a:r>
                  <a:rPr lang="ko-KR" altLang="en-US" dirty="0">
                    <a:sym typeface="Wingdings" panose="05000000000000000000" pitchFamily="2" charset="2"/>
                  </a:rPr>
                  <a:t>값과 같음</a:t>
                </a:r>
                <a:endParaRPr lang="en-US" altLang="ko-KR" dirty="0">
                  <a:sym typeface="Wingdings" panose="05000000000000000000" pitchFamily="2" charset="2"/>
                </a:endParaRPr>
              </a:p>
              <a:p>
                <a:endParaRPr lang="en-US" altLang="ko-KR" b="1" dirty="0">
                  <a:sym typeface="Wingdings" panose="05000000000000000000" pitchFamily="2" charset="2"/>
                </a:endParaRPr>
              </a:p>
              <a:p>
                <a:pPr marL="171450" indent="-171450">
                  <a:buFontTx/>
                  <a:buChar char="-"/>
                </a:pPr>
                <a:endParaRPr lang="ko-KR" altLang="en-US" dirty="0"/>
              </a:p>
            </p:txBody>
          </p:sp>
        </mc:Fallback>
      </mc:AlternateContent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D4D070-6ADD-4EF2-9B17-04EB7305A4EC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33847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Vanishing Gradient: long-</a:t>
            </a:r>
            <a:r>
              <a:rPr lang="en-US" altLang="ko-KR" sz="1200" dirty="0" err="1"/>
              <a:t>dependenc</a:t>
            </a:r>
            <a:r>
              <a:rPr lang="ko-KR" altLang="en-US" sz="1200" dirty="0"/>
              <a:t>가 중요한데</a:t>
            </a:r>
            <a:r>
              <a:rPr lang="en-US" altLang="ko-KR" sz="1200" dirty="0"/>
              <a:t>, </a:t>
            </a:r>
            <a:r>
              <a:rPr lang="ko-KR" altLang="en-US" sz="1200" dirty="0"/>
              <a:t>멀리 있는 </a:t>
            </a:r>
            <a:r>
              <a:rPr lang="en-US" altLang="ko-KR" sz="1200" dirty="0"/>
              <a:t>gradient </a:t>
            </a:r>
            <a:r>
              <a:rPr lang="ko-KR" altLang="en-US" sz="1200" dirty="0"/>
              <a:t>가 작아져서 값이 반영되지 않음</a:t>
            </a:r>
            <a:endParaRPr lang="en-US" altLang="ko-KR" sz="1200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Exploding Gradient: short-dependency</a:t>
            </a:r>
            <a:r>
              <a:rPr lang="ko-KR" altLang="en-US" sz="1200" dirty="0"/>
              <a:t>가 더 중요한데</a:t>
            </a:r>
            <a:r>
              <a:rPr lang="en-US" altLang="ko-KR" sz="1200" dirty="0"/>
              <a:t>, </a:t>
            </a:r>
            <a:r>
              <a:rPr lang="ko-KR" altLang="en-US" sz="1200" dirty="0"/>
              <a:t>멀리 있는 </a:t>
            </a:r>
            <a:r>
              <a:rPr lang="en-US" altLang="ko-KR" sz="1200" dirty="0"/>
              <a:t>gradient</a:t>
            </a:r>
            <a:r>
              <a:rPr lang="ko-KR" altLang="en-US" sz="1200" dirty="0"/>
              <a:t>가 너무 높게 계산되어 가까이 있는 </a:t>
            </a:r>
            <a:r>
              <a:rPr lang="en-US" altLang="ko-KR" sz="1200" dirty="0"/>
              <a:t>gradient</a:t>
            </a:r>
            <a:r>
              <a:rPr lang="ko-KR" altLang="en-US" sz="1200" dirty="0"/>
              <a:t>가 충분히 반영되지 않음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D4D070-6ADD-4EF2-9B17-04EB7305A4EC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436051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D4D070-6ADD-4EF2-9B17-04EB7305A4EC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33991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슬라이드 노트 개체 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en-US" altLang="ko-KR" dirty="0"/>
              </a:p>
            </p:txBody>
          </p:sp>
        </mc:Choice>
        <mc:Fallback xmlns="">
          <p:sp>
            <p:nvSpPr>
              <p:cNvPr id="3" name="슬라이드 노트 개체 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ko-KR" altLang="en-US" dirty="0"/>
                  <a:t>우리는</a:t>
                </a:r>
                <a:r>
                  <a:rPr lang="en-US" altLang="ko-KR" dirty="0"/>
                  <a:t> feature vector a</a:t>
                </a:r>
                <a:r>
                  <a:rPr lang="ko-KR" altLang="en-US" dirty="0"/>
                  <a:t>에 대해 가장 확률이 높은 </a:t>
                </a:r>
                <a:r>
                  <a:rPr lang="en-US" altLang="ko-KR" dirty="0"/>
                  <a:t>caption y</a:t>
                </a:r>
                <a:r>
                  <a:rPr lang="ko-KR" altLang="en-US" dirty="0"/>
                  <a:t>를 골라내야 함</a:t>
                </a:r>
                <a:r>
                  <a:rPr lang="en-US" altLang="ko-KR" dirty="0"/>
                  <a:t>.</a:t>
                </a:r>
              </a:p>
              <a:p>
                <a:r>
                  <a:rPr lang="ko-KR" altLang="en-US" dirty="0"/>
                  <a:t>이 과정은 </a:t>
                </a:r>
                <a:r>
                  <a:rPr lang="en-US" altLang="ko-KR" dirty="0"/>
                  <a:t>maximum log likelihood</a:t>
                </a:r>
                <a:r>
                  <a:rPr lang="ko-KR" altLang="en-US" dirty="0"/>
                  <a:t>인 다음 식</a:t>
                </a:r>
                <a:r>
                  <a:rPr lang="en-US" altLang="ko-KR" dirty="0"/>
                  <a:t> </a:t>
                </a:r>
                <a:r>
                  <a:rPr lang="en-US" altLang="ko-KR" b="0" i="0">
                    <a:latin typeface="Cambria Math" panose="02040503050406030204" pitchFamily="18" charset="0"/>
                  </a:rPr>
                  <a:t>max_𝑦  log(𝑝(𝑦|𝑎))  </a:t>
                </a:r>
                <a:r>
                  <a:rPr lang="ko-KR" altLang="en-US" b="0" i="0">
                    <a:latin typeface="Cambria Math" panose="02040503050406030204" pitchFamily="18" charset="0"/>
                  </a:rPr>
                  <a:t>을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계산해야 함</a:t>
                </a:r>
                <a:endParaRPr lang="en-US" altLang="ko-KR" dirty="0"/>
              </a:p>
              <a:p>
                <a:r>
                  <a:rPr lang="ko-KR" altLang="en-US" dirty="0"/>
                  <a:t>이걸 구할 때 </a:t>
                </a:r>
                <a:r>
                  <a:rPr lang="en-US" altLang="ko-KR" dirty="0"/>
                  <a:t>objective function Ls</a:t>
                </a:r>
                <a:r>
                  <a:rPr lang="ko-KR" altLang="en-US" dirty="0"/>
                  <a:t>가 사용되며</a:t>
                </a:r>
                <a:r>
                  <a:rPr lang="en-US" altLang="ko-KR" dirty="0"/>
                  <a:t>, Ls</a:t>
                </a:r>
                <a:r>
                  <a:rPr lang="ko-KR" altLang="en-US" dirty="0"/>
                  <a:t>의 </a:t>
                </a:r>
                <a:r>
                  <a:rPr lang="en-US" altLang="ko-KR" dirty="0"/>
                  <a:t>lower bound </a:t>
                </a:r>
                <a:r>
                  <a:rPr lang="ko-KR" altLang="en-US" dirty="0"/>
                  <a:t>조건을 구하는 것으로 </a:t>
                </a:r>
                <a:r>
                  <a:rPr lang="en-US" altLang="ko-KR" dirty="0"/>
                  <a:t>max log likelihood </a:t>
                </a:r>
                <a:r>
                  <a:rPr lang="ko-KR" altLang="en-US" dirty="0"/>
                  <a:t>값을 찾는다</a:t>
                </a:r>
                <a:r>
                  <a:rPr lang="en-US" altLang="ko-KR" dirty="0"/>
                  <a:t>.</a:t>
                </a:r>
              </a:p>
              <a:p>
                <a:r>
                  <a:rPr lang="en-US" altLang="ko-KR" dirty="0"/>
                  <a:t>-</a:t>
                </a:r>
              </a:p>
              <a:p>
                <a:r>
                  <a:rPr lang="en-US" altLang="ko-KR" dirty="0"/>
                  <a:t>LSTM</a:t>
                </a:r>
                <a:r>
                  <a:rPr lang="ko-KR" altLang="en-US" dirty="0"/>
                  <a:t>은 </a:t>
                </a:r>
                <a:r>
                  <a:rPr lang="en-US" altLang="ko-KR" dirty="0"/>
                  <a:t>K</a:t>
                </a:r>
                <a:r>
                  <a:rPr lang="ko-KR" altLang="en-US" dirty="0"/>
                  <a:t>개의 후보 단어가 </a:t>
                </a:r>
                <a:r>
                  <a:rPr lang="en-US" altLang="ko-KR" dirty="0"/>
                  <a:t>caption vector</a:t>
                </a:r>
                <a:r>
                  <a:rPr lang="ko-KR" altLang="en-US" dirty="0"/>
                  <a:t>로 선정될 확률을 출력해낸다</a:t>
                </a:r>
                <a:r>
                  <a:rPr lang="en-US" altLang="ko-KR" dirty="0"/>
                  <a:t>.</a:t>
                </a:r>
              </a:p>
              <a:p>
                <a:r>
                  <a:rPr lang="en-US" altLang="ko-KR" dirty="0"/>
                  <a:t>LSTM</a:t>
                </a:r>
                <a:r>
                  <a:rPr lang="ko-KR" altLang="en-US" dirty="0"/>
                  <a:t>에 들어오는 </a:t>
                </a:r>
                <a:r>
                  <a:rPr lang="en-US" altLang="ko-KR" dirty="0"/>
                  <a:t>input </a:t>
                </a:r>
                <a:r>
                  <a:rPr lang="ko-KR" altLang="en-US" dirty="0"/>
                  <a:t>중 </a:t>
                </a:r>
                <a:r>
                  <a:rPr lang="en-US" altLang="ko-KR" dirty="0"/>
                  <a:t>context vector</a:t>
                </a:r>
                <a:r>
                  <a:rPr lang="ko-KR" altLang="en-US" dirty="0"/>
                  <a:t>는 </a:t>
                </a:r>
                <a:r>
                  <a:rPr lang="en-US" altLang="ko-KR" dirty="0"/>
                  <a:t>attention model</a:t>
                </a:r>
                <a:r>
                  <a:rPr lang="ko-KR" altLang="en-US" dirty="0"/>
                  <a:t>을 거친 값</a:t>
                </a:r>
                <a:endParaRPr lang="en-US" altLang="ko-KR" dirty="0"/>
              </a:p>
              <a:p>
                <a:r>
                  <a:rPr lang="ko-KR" altLang="en-US" dirty="0"/>
                  <a:t>이 확률은 </a:t>
                </a:r>
                <a:r>
                  <a:rPr lang="en-US" altLang="ko-KR" b="1" i="0">
                    <a:latin typeface="Cambria Math" panose="02040503050406030204" pitchFamily="18" charset="0"/>
                    <a:sym typeface="Wingdings" panose="05000000000000000000" pitchFamily="2" charset="2"/>
                  </a:rPr>
                  <a:t>𝑬𝒚_(𝒕−𝟏), 𝒉_(𝒕−𝟏), 𝒛_𝒕  </a:t>
                </a:r>
                <a:r>
                  <a:rPr lang="ko-KR" altLang="en-US" b="1" i="0">
                    <a:latin typeface="Cambria Math" panose="02040503050406030204" pitchFamily="18" charset="0"/>
                    <a:sym typeface="Wingdings" panose="05000000000000000000" pitchFamily="2" charset="2"/>
                  </a:rPr>
                  <a:t>에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의해 결정되며</a:t>
                </a:r>
                <a:r>
                  <a:rPr lang="en-US" altLang="ko-KR" dirty="0"/>
                  <a:t>, context</a:t>
                </a:r>
                <a:r>
                  <a:rPr lang="en-US" altLang="ko-KR" baseline="0" dirty="0"/>
                  <a:t> vector</a:t>
                </a:r>
                <a:r>
                  <a:rPr lang="ko-KR" altLang="en-US" baseline="0" dirty="0"/>
                  <a:t>인 </a:t>
                </a:r>
                <a:r>
                  <a:rPr lang="en-US" altLang="ko-KR" b="1" i="0">
                    <a:latin typeface="Cambria Math" panose="02040503050406030204" pitchFamily="18" charset="0"/>
                    <a:sym typeface="Wingdings" panose="05000000000000000000" pitchFamily="2" charset="2"/>
                  </a:rPr>
                  <a:t>𝒛_𝒕  </a:t>
                </a:r>
                <a:r>
                  <a:rPr lang="ko-KR" altLang="en-US" dirty="0"/>
                  <a:t>를 구하는 과정에서 </a:t>
                </a:r>
                <a:r>
                  <a:rPr lang="en-US" altLang="ko-KR" dirty="0"/>
                  <a:t>attention model</a:t>
                </a:r>
                <a:r>
                  <a:rPr lang="ko-KR" altLang="en-US" dirty="0"/>
                  <a:t>이 적용된다</a:t>
                </a:r>
                <a:r>
                  <a:rPr lang="en-US" altLang="ko-KR" dirty="0"/>
                  <a:t>.</a:t>
                </a:r>
              </a:p>
              <a:p>
                <a:r>
                  <a:rPr lang="en-US" altLang="ko-KR" dirty="0"/>
                  <a:t>-</a:t>
                </a:r>
              </a:p>
              <a:p>
                <a:r>
                  <a:rPr lang="en-US" altLang="ko-KR" dirty="0"/>
                  <a:t>Context vector</a:t>
                </a:r>
                <a:r>
                  <a:rPr lang="ko-KR" altLang="en-US" dirty="0"/>
                  <a:t>에 대해 보자면</a:t>
                </a:r>
                <a:r>
                  <a:rPr lang="en-US" altLang="ko-KR" dirty="0"/>
                  <a:t>, a</a:t>
                </a:r>
                <a:r>
                  <a:rPr lang="ko-KR" altLang="en-US" dirty="0"/>
                  <a:t>와 </a:t>
                </a:r>
                <a:r>
                  <a:rPr lang="en-US" altLang="ko-KR" dirty="0"/>
                  <a:t>weight</a:t>
                </a:r>
                <a:r>
                  <a:rPr lang="ko-KR" altLang="en-US" dirty="0"/>
                  <a:t>인 </a:t>
                </a:r>
                <a:r>
                  <a:rPr lang="ko-KR" altLang="en-US" i="0">
                    <a:latin typeface="Cambria Math" panose="02040503050406030204" pitchFamily="18" charset="0"/>
                  </a:rPr>
                  <a:t>𝛼</a:t>
                </a:r>
                <a:r>
                  <a:rPr lang="ko-KR" altLang="en-US" dirty="0"/>
                  <a:t>에 의해 그 값이 결정된다</a:t>
                </a:r>
                <a:r>
                  <a:rPr lang="en-US" altLang="ko-KR" dirty="0"/>
                  <a:t>. ‘</a:t>
                </a:r>
              </a:p>
              <a:p>
                <a:r>
                  <a:rPr lang="ko-KR" altLang="en-US" b="1" i="0" u="sng">
                    <a:latin typeface="Cambria Math" panose="02040503050406030204" pitchFamily="18" charset="0"/>
                  </a:rPr>
                  <a:t>𝜶</a:t>
                </a:r>
                <a:r>
                  <a:rPr lang="en-US" altLang="ko-KR" b="1" i="0" u="sng">
                    <a:latin typeface="Cambria Math" panose="02040503050406030204" pitchFamily="18" charset="0"/>
                  </a:rPr>
                  <a:t>_𝒕</a:t>
                </a:r>
                <a:r>
                  <a:rPr lang="ko-KR" altLang="en-US" b="1" u="sng" dirty="0"/>
                  <a:t>를 구하는 식에 </a:t>
                </a:r>
                <a:r>
                  <a:rPr lang="en-US" altLang="ko-KR" b="1" u="sng" dirty="0"/>
                  <a:t>attention function</a:t>
                </a:r>
                <a:r>
                  <a:rPr lang="ko-KR" altLang="en-US" b="1" u="sng" dirty="0"/>
                  <a:t>이 적용</a:t>
                </a:r>
                <a:r>
                  <a:rPr lang="ko-KR" altLang="en-US" dirty="0"/>
                  <a:t>된 것을 볼 수 있으며</a:t>
                </a:r>
                <a:r>
                  <a:rPr lang="en-US" altLang="ko-KR" dirty="0"/>
                  <a:t>, </a:t>
                </a:r>
              </a:p>
              <a:p>
                <a:r>
                  <a:rPr lang="ko-KR" altLang="en-US" dirty="0"/>
                  <a:t>이 값은 </a:t>
                </a:r>
                <a:r>
                  <a:rPr lang="en-US" altLang="ko-KR" dirty="0"/>
                  <a:t>time t</a:t>
                </a:r>
                <a:r>
                  <a:rPr lang="ko-KR" altLang="en-US" dirty="0"/>
                  <a:t>에서 </a:t>
                </a:r>
                <a:r>
                  <a:rPr lang="en-US" altLang="ko-KR" dirty="0" err="1"/>
                  <a:t>i</a:t>
                </a:r>
                <a:r>
                  <a:rPr lang="ko-KR" altLang="en-US" dirty="0"/>
                  <a:t>번째 </a:t>
                </a:r>
                <a:r>
                  <a:rPr lang="en-US" altLang="ko-KR" dirty="0"/>
                  <a:t>feature vector</a:t>
                </a:r>
                <a:r>
                  <a:rPr lang="ko-KR" altLang="en-US" dirty="0"/>
                  <a:t>인 </a:t>
                </a:r>
                <a:r>
                  <a:rPr lang="en-US" altLang="ko-KR" b="1" dirty="0" err="1"/>
                  <a:t>a_i</a:t>
                </a:r>
                <a:r>
                  <a:rPr lang="ko-KR" altLang="en-US" b="1" dirty="0"/>
                  <a:t>에 해당하는 </a:t>
                </a:r>
                <a:r>
                  <a:rPr lang="en-US" altLang="ko-KR" b="1" dirty="0"/>
                  <a:t>weight </a:t>
                </a:r>
                <a:r>
                  <a:rPr lang="ko-KR" altLang="en-US" dirty="0"/>
                  <a:t>값을 나타낸다</a:t>
                </a:r>
                <a:r>
                  <a:rPr lang="en-US" altLang="ko-KR" dirty="0"/>
                  <a:t>. </a:t>
                </a:r>
              </a:p>
              <a:p>
                <a:r>
                  <a:rPr lang="en-US" altLang="ko-KR" dirty="0"/>
                  <a:t>Weight </a:t>
                </a:r>
                <a:r>
                  <a:rPr lang="ko-KR" altLang="en-US" dirty="0"/>
                  <a:t>값의 정보는 주어진 </a:t>
                </a:r>
                <a:r>
                  <a:rPr lang="en-US" altLang="ko-KR" dirty="0"/>
                  <a:t>CNN</a:t>
                </a:r>
                <a:r>
                  <a:rPr lang="ko-KR" altLang="en-US" dirty="0"/>
                  <a:t>의 </a:t>
                </a:r>
                <a:r>
                  <a:rPr lang="en-US" altLang="ko-KR" dirty="0"/>
                  <a:t>output a</a:t>
                </a:r>
                <a:r>
                  <a:rPr lang="ko-KR" altLang="en-US" dirty="0"/>
                  <a:t>에서 어떤 부분에 </a:t>
                </a:r>
                <a:r>
                  <a:rPr lang="en-US" altLang="ko-KR" dirty="0"/>
                  <a:t>focus</a:t>
                </a:r>
                <a:r>
                  <a:rPr lang="ko-KR" altLang="en-US" dirty="0"/>
                  <a:t>를 맞춰야 할지 그 중요도를 나타낸다고 생각하면 됨</a:t>
                </a:r>
                <a:r>
                  <a:rPr lang="en-US" altLang="ko-KR" dirty="0"/>
                  <a:t>!!</a:t>
                </a:r>
              </a:p>
              <a:p>
                <a:r>
                  <a:rPr lang="en-US" altLang="ko-KR" dirty="0"/>
                  <a:t>-</a:t>
                </a:r>
              </a:p>
              <a:p>
                <a:r>
                  <a:rPr lang="ko-KR" altLang="en-US" dirty="0"/>
                  <a:t>이 </a:t>
                </a:r>
                <a:r>
                  <a:rPr lang="en-US" altLang="ko-KR" dirty="0"/>
                  <a:t>attention model</a:t>
                </a:r>
                <a:r>
                  <a:rPr lang="ko-KR" altLang="en-US" dirty="0"/>
                  <a:t>에는 두 가지 </a:t>
                </a:r>
                <a:r>
                  <a:rPr lang="en-US" altLang="ko-KR" dirty="0"/>
                  <a:t>(Hard/Soft)</a:t>
                </a:r>
                <a:r>
                  <a:rPr lang="ko-KR" altLang="en-US" dirty="0"/>
                  <a:t>가 있다</a:t>
                </a:r>
                <a:r>
                  <a:rPr lang="en-US" altLang="ko-KR" dirty="0"/>
                  <a:t>. </a:t>
                </a:r>
              </a:p>
              <a:p>
                <a:r>
                  <a:rPr lang="en-US" altLang="ko-KR" dirty="0"/>
                  <a:t>	Hard: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focus</a:t>
                </a:r>
                <a:r>
                  <a:rPr lang="ko-KR" altLang="en-US" dirty="0"/>
                  <a:t>하는 위치를 특정 </a:t>
                </a:r>
                <a:r>
                  <a:rPr lang="en-US" altLang="ko-KR" dirty="0"/>
                  <a:t>location</a:t>
                </a:r>
                <a:r>
                  <a:rPr lang="ko-KR" altLang="en-US" dirty="0"/>
                  <a:t>으로 </a:t>
                </a:r>
                <a:r>
                  <a:rPr lang="ko-KR" altLang="en-US" dirty="0" err="1"/>
                  <a:t>한정지으며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영상의 특정 위치에서 자세히 살펴봄</a:t>
                </a:r>
                <a:endParaRPr lang="en-US" altLang="ko-KR" dirty="0"/>
              </a:p>
              <a:p>
                <a:r>
                  <a:rPr lang="en-US" altLang="ko-KR" dirty="0"/>
                  <a:t>	Soft: focus</a:t>
                </a:r>
                <a:r>
                  <a:rPr lang="ko-KR" altLang="en-US" dirty="0"/>
                  <a:t>하는 위치가 특정 위치가 아님</a:t>
                </a:r>
                <a:endParaRPr lang="en-US" altLang="ko-KR" dirty="0"/>
              </a:p>
              <a:p>
                <a:r>
                  <a:rPr lang="ko-KR" altLang="en-US" dirty="0"/>
                  <a:t>솔직히 두개 차이 모르겠다 그냥 </a:t>
                </a:r>
                <a:r>
                  <a:rPr lang="en-US" altLang="ko-KR" dirty="0"/>
                  <a:t>hard</a:t>
                </a:r>
                <a:r>
                  <a:rPr lang="ko-KR" altLang="en-US" dirty="0"/>
                  <a:t>는 범위가 좁고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정해준 위치가 있으면 거기에 대해서만 조사하는데</a:t>
                </a:r>
                <a:endParaRPr lang="en-US" altLang="ko-KR" dirty="0"/>
              </a:p>
              <a:p>
                <a:r>
                  <a:rPr lang="en-US" altLang="ko-KR" dirty="0"/>
                  <a:t>Soft</a:t>
                </a:r>
                <a:r>
                  <a:rPr lang="ko-KR" altLang="en-US" dirty="0"/>
                  <a:t>는 범위가 꽤 넓고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위치 주변까지 두루두루 살펴보면서 </a:t>
                </a:r>
                <a:r>
                  <a:rPr lang="en-US" altLang="ko-KR" dirty="0"/>
                  <a:t>caption vector</a:t>
                </a:r>
                <a:r>
                  <a:rPr lang="ko-KR" altLang="en-US" dirty="0"/>
                  <a:t>를 뽑아내는듯</a:t>
                </a:r>
                <a:endParaRPr lang="en-US" altLang="ko-KR" dirty="0"/>
              </a:p>
              <a:p>
                <a:r>
                  <a:rPr lang="en-US" altLang="ko-KR" dirty="0"/>
                  <a:t>-</a:t>
                </a:r>
              </a:p>
              <a:p>
                <a:endParaRPr lang="en-US" altLang="ko-KR" dirty="0"/>
              </a:p>
            </p:txBody>
          </p:sp>
        </mc:Fallback>
      </mc:AlternateContent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9C3009-AA21-4263-B4F5-DE0489D80AB1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644500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슬라이드 노트 개체 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en-US" altLang="ko-KR" dirty="0"/>
              </a:p>
            </p:txBody>
          </p:sp>
        </mc:Choice>
        <mc:Fallback xmlns="">
          <p:sp>
            <p:nvSpPr>
              <p:cNvPr id="3" name="슬라이드 노트 개체 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ko-KR" altLang="en-US" dirty="0"/>
                  <a:t>우리는</a:t>
                </a:r>
                <a:r>
                  <a:rPr lang="en-US" altLang="ko-KR" dirty="0"/>
                  <a:t> feature vector a</a:t>
                </a:r>
                <a:r>
                  <a:rPr lang="ko-KR" altLang="en-US" dirty="0"/>
                  <a:t>에 대해 가장 확률이 높은 </a:t>
                </a:r>
                <a:r>
                  <a:rPr lang="en-US" altLang="ko-KR" dirty="0"/>
                  <a:t>caption y</a:t>
                </a:r>
                <a:r>
                  <a:rPr lang="ko-KR" altLang="en-US" dirty="0"/>
                  <a:t>를 골라내야 함</a:t>
                </a:r>
                <a:r>
                  <a:rPr lang="en-US" altLang="ko-KR" dirty="0"/>
                  <a:t>.</a:t>
                </a:r>
              </a:p>
              <a:p>
                <a:r>
                  <a:rPr lang="ko-KR" altLang="en-US" dirty="0"/>
                  <a:t>이 과정은 </a:t>
                </a:r>
                <a:r>
                  <a:rPr lang="en-US" altLang="ko-KR" dirty="0"/>
                  <a:t>maximum log likelihood</a:t>
                </a:r>
                <a:r>
                  <a:rPr lang="ko-KR" altLang="en-US" dirty="0"/>
                  <a:t>인 다음 식</a:t>
                </a:r>
                <a:r>
                  <a:rPr lang="en-US" altLang="ko-KR" dirty="0"/>
                  <a:t> </a:t>
                </a:r>
                <a:r>
                  <a:rPr lang="en-US" altLang="ko-KR" b="0" i="0">
                    <a:latin typeface="Cambria Math" panose="02040503050406030204" pitchFamily="18" charset="0"/>
                  </a:rPr>
                  <a:t>max_𝑦  log(𝑝(𝑦|𝑎))  </a:t>
                </a:r>
                <a:r>
                  <a:rPr lang="ko-KR" altLang="en-US" b="0" i="0">
                    <a:latin typeface="Cambria Math" panose="02040503050406030204" pitchFamily="18" charset="0"/>
                  </a:rPr>
                  <a:t>을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계산해야 함</a:t>
                </a:r>
                <a:endParaRPr lang="en-US" altLang="ko-KR" dirty="0"/>
              </a:p>
              <a:p>
                <a:r>
                  <a:rPr lang="ko-KR" altLang="en-US" dirty="0"/>
                  <a:t>이걸 구할 때 </a:t>
                </a:r>
                <a:r>
                  <a:rPr lang="en-US" altLang="ko-KR" dirty="0"/>
                  <a:t>objective function Ls</a:t>
                </a:r>
                <a:r>
                  <a:rPr lang="ko-KR" altLang="en-US" dirty="0"/>
                  <a:t>가 사용되며</a:t>
                </a:r>
                <a:r>
                  <a:rPr lang="en-US" altLang="ko-KR" dirty="0"/>
                  <a:t>, Ls</a:t>
                </a:r>
                <a:r>
                  <a:rPr lang="ko-KR" altLang="en-US" dirty="0"/>
                  <a:t>의 </a:t>
                </a:r>
                <a:r>
                  <a:rPr lang="en-US" altLang="ko-KR" dirty="0"/>
                  <a:t>lower bound </a:t>
                </a:r>
                <a:r>
                  <a:rPr lang="ko-KR" altLang="en-US" dirty="0"/>
                  <a:t>조건을 구하는 것으로 </a:t>
                </a:r>
                <a:r>
                  <a:rPr lang="en-US" altLang="ko-KR" dirty="0"/>
                  <a:t>max log likelihood </a:t>
                </a:r>
                <a:r>
                  <a:rPr lang="ko-KR" altLang="en-US" dirty="0"/>
                  <a:t>값을 찾는다</a:t>
                </a:r>
                <a:r>
                  <a:rPr lang="en-US" altLang="ko-KR" dirty="0"/>
                  <a:t>.</a:t>
                </a:r>
              </a:p>
              <a:p>
                <a:r>
                  <a:rPr lang="en-US" altLang="ko-KR" dirty="0"/>
                  <a:t>-</a:t>
                </a:r>
              </a:p>
              <a:p>
                <a:r>
                  <a:rPr lang="en-US" altLang="ko-KR" dirty="0"/>
                  <a:t>LSTM</a:t>
                </a:r>
                <a:r>
                  <a:rPr lang="ko-KR" altLang="en-US" dirty="0"/>
                  <a:t>은 </a:t>
                </a:r>
                <a:r>
                  <a:rPr lang="en-US" altLang="ko-KR" dirty="0"/>
                  <a:t>K</a:t>
                </a:r>
                <a:r>
                  <a:rPr lang="ko-KR" altLang="en-US" dirty="0"/>
                  <a:t>개의 후보 단어가 </a:t>
                </a:r>
                <a:r>
                  <a:rPr lang="en-US" altLang="ko-KR" dirty="0"/>
                  <a:t>caption vector</a:t>
                </a:r>
                <a:r>
                  <a:rPr lang="ko-KR" altLang="en-US" dirty="0"/>
                  <a:t>로 선정될 확률을 출력해낸다</a:t>
                </a:r>
                <a:r>
                  <a:rPr lang="en-US" altLang="ko-KR" dirty="0"/>
                  <a:t>.</a:t>
                </a:r>
              </a:p>
              <a:p>
                <a:r>
                  <a:rPr lang="en-US" altLang="ko-KR" dirty="0"/>
                  <a:t>LSTM</a:t>
                </a:r>
                <a:r>
                  <a:rPr lang="ko-KR" altLang="en-US" dirty="0"/>
                  <a:t>에 들어오는 </a:t>
                </a:r>
                <a:r>
                  <a:rPr lang="en-US" altLang="ko-KR" dirty="0"/>
                  <a:t>input </a:t>
                </a:r>
                <a:r>
                  <a:rPr lang="ko-KR" altLang="en-US" dirty="0"/>
                  <a:t>중 </a:t>
                </a:r>
                <a:r>
                  <a:rPr lang="en-US" altLang="ko-KR" dirty="0"/>
                  <a:t>context vector</a:t>
                </a:r>
                <a:r>
                  <a:rPr lang="ko-KR" altLang="en-US" dirty="0"/>
                  <a:t>는 </a:t>
                </a:r>
                <a:r>
                  <a:rPr lang="en-US" altLang="ko-KR" dirty="0"/>
                  <a:t>attention model</a:t>
                </a:r>
                <a:r>
                  <a:rPr lang="ko-KR" altLang="en-US" dirty="0"/>
                  <a:t>을 거친 값</a:t>
                </a:r>
                <a:endParaRPr lang="en-US" altLang="ko-KR" dirty="0"/>
              </a:p>
              <a:p>
                <a:r>
                  <a:rPr lang="ko-KR" altLang="en-US" dirty="0"/>
                  <a:t>이 확률은 </a:t>
                </a:r>
                <a:r>
                  <a:rPr lang="en-US" altLang="ko-KR" b="1" i="0">
                    <a:latin typeface="Cambria Math" panose="02040503050406030204" pitchFamily="18" charset="0"/>
                    <a:sym typeface="Wingdings" panose="05000000000000000000" pitchFamily="2" charset="2"/>
                  </a:rPr>
                  <a:t>𝑬𝒚_(𝒕−𝟏), 𝒉_(𝒕−𝟏), 𝒛_𝒕  </a:t>
                </a:r>
                <a:r>
                  <a:rPr lang="ko-KR" altLang="en-US" b="1" i="0">
                    <a:latin typeface="Cambria Math" panose="02040503050406030204" pitchFamily="18" charset="0"/>
                    <a:sym typeface="Wingdings" panose="05000000000000000000" pitchFamily="2" charset="2"/>
                  </a:rPr>
                  <a:t>에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의해 결정되며</a:t>
                </a:r>
                <a:r>
                  <a:rPr lang="en-US" altLang="ko-KR" dirty="0"/>
                  <a:t>, context</a:t>
                </a:r>
                <a:r>
                  <a:rPr lang="en-US" altLang="ko-KR" baseline="0" dirty="0"/>
                  <a:t> vector</a:t>
                </a:r>
                <a:r>
                  <a:rPr lang="ko-KR" altLang="en-US" baseline="0" dirty="0"/>
                  <a:t>인 </a:t>
                </a:r>
                <a:r>
                  <a:rPr lang="en-US" altLang="ko-KR" b="1" i="0">
                    <a:latin typeface="Cambria Math" panose="02040503050406030204" pitchFamily="18" charset="0"/>
                    <a:sym typeface="Wingdings" panose="05000000000000000000" pitchFamily="2" charset="2"/>
                  </a:rPr>
                  <a:t>𝒛_𝒕  </a:t>
                </a:r>
                <a:r>
                  <a:rPr lang="ko-KR" altLang="en-US" dirty="0"/>
                  <a:t>를 구하는 과정에서 </a:t>
                </a:r>
                <a:r>
                  <a:rPr lang="en-US" altLang="ko-KR" dirty="0"/>
                  <a:t>attention model</a:t>
                </a:r>
                <a:r>
                  <a:rPr lang="ko-KR" altLang="en-US" dirty="0"/>
                  <a:t>이 적용된다</a:t>
                </a:r>
                <a:r>
                  <a:rPr lang="en-US" altLang="ko-KR" dirty="0"/>
                  <a:t>.</a:t>
                </a:r>
              </a:p>
              <a:p>
                <a:r>
                  <a:rPr lang="en-US" altLang="ko-KR" dirty="0"/>
                  <a:t>-</a:t>
                </a:r>
              </a:p>
              <a:p>
                <a:r>
                  <a:rPr lang="en-US" altLang="ko-KR" dirty="0"/>
                  <a:t>Context vector</a:t>
                </a:r>
                <a:r>
                  <a:rPr lang="ko-KR" altLang="en-US" dirty="0"/>
                  <a:t>에 대해 보자면</a:t>
                </a:r>
                <a:r>
                  <a:rPr lang="en-US" altLang="ko-KR" dirty="0"/>
                  <a:t>, a</a:t>
                </a:r>
                <a:r>
                  <a:rPr lang="ko-KR" altLang="en-US" dirty="0"/>
                  <a:t>와 </a:t>
                </a:r>
                <a:r>
                  <a:rPr lang="en-US" altLang="ko-KR" dirty="0"/>
                  <a:t>weight</a:t>
                </a:r>
                <a:r>
                  <a:rPr lang="ko-KR" altLang="en-US" dirty="0"/>
                  <a:t>인 </a:t>
                </a:r>
                <a:r>
                  <a:rPr lang="ko-KR" altLang="en-US" i="0">
                    <a:latin typeface="Cambria Math" panose="02040503050406030204" pitchFamily="18" charset="0"/>
                  </a:rPr>
                  <a:t>𝛼</a:t>
                </a:r>
                <a:r>
                  <a:rPr lang="ko-KR" altLang="en-US" dirty="0"/>
                  <a:t>에 의해 그 값이 결정된다</a:t>
                </a:r>
                <a:r>
                  <a:rPr lang="en-US" altLang="ko-KR" dirty="0"/>
                  <a:t>. ‘</a:t>
                </a:r>
              </a:p>
              <a:p>
                <a:r>
                  <a:rPr lang="ko-KR" altLang="en-US" b="1" i="0" u="sng">
                    <a:latin typeface="Cambria Math" panose="02040503050406030204" pitchFamily="18" charset="0"/>
                  </a:rPr>
                  <a:t>𝜶</a:t>
                </a:r>
                <a:r>
                  <a:rPr lang="en-US" altLang="ko-KR" b="1" i="0" u="sng">
                    <a:latin typeface="Cambria Math" panose="02040503050406030204" pitchFamily="18" charset="0"/>
                  </a:rPr>
                  <a:t>_𝒕</a:t>
                </a:r>
                <a:r>
                  <a:rPr lang="ko-KR" altLang="en-US" b="1" u="sng" dirty="0"/>
                  <a:t>를 구하는 식에 </a:t>
                </a:r>
                <a:r>
                  <a:rPr lang="en-US" altLang="ko-KR" b="1" u="sng" dirty="0"/>
                  <a:t>attention function</a:t>
                </a:r>
                <a:r>
                  <a:rPr lang="ko-KR" altLang="en-US" b="1" u="sng" dirty="0"/>
                  <a:t>이 적용</a:t>
                </a:r>
                <a:r>
                  <a:rPr lang="ko-KR" altLang="en-US" dirty="0"/>
                  <a:t>된 것을 볼 수 있으며</a:t>
                </a:r>
                <a:r>
                  <a:rPr lang="en-US" altLang="ko-KR" dirty="0"/>
                  <a:t>, </a:t>
                </a:r>
              </a:p>
              <a:p>
                <a:r>
                  <a:rPr lang="ko-KR" altLang="en-US" dirty="0"/>
                  <a:t>이 값은 </a:t>
                </a:r>
                <a:r>
                  <a:rPr lang="en-US" altLang="ko-KR" dirty="0"/>
                  <a:t>time t</a:t>
                </a:r>
                <a:r>
                  <a:rPr lang="ko-KR" altLang="en-US" dirty="0"/>
                  <a:t>에서 </a:t>
                </a:r>
                <a:r>
                  <a:rPr lang="en-US" altLang="ko-KR" dirty="0" err="1"/>
                  <a:t>i</a:t>
                </a:r>
                <a:r>
                  <a:rPr lang="ko-KR" altLang="en-US" dirty="0"/>
                  <a:t>번째 </a:t>
                </a:r>
                <a:r>
                  <a:rPr lang="en-US" altLang="ko-KR" dirty="0"/>
                  <a:t>feature vector</a:t>
                </a:r>
                <a:r>
                  <a:rPr lang="ko-KR" altLang="en-US" dirty="0"/>
                  <a:t>인 </a:t>
                </a:r>
                <a:r>
                  <a:rPr lang="en-US" altLang="ko-KR" b="1" dirty="0" err="1"/>
                  <a:t>a_i</a:t>
                </a:r>
                <a:r>
                  <a:rPr lang="ko-KR" altLang="en-US" b="1" dirty="0"/>
                  <a:t>에 해당하는 </a:t>
                </a:r>
                <a:r>
                  <a:rPr lang="en-US" altLang="ko-KR" b="1" dirty="0"/>
                  <a:t>weight </a:t>
                </a:r>
                <a:r>
                  <a:rPr lang="ko-KR" altLang="en-US" dirty="0"/>
                  <a:t>값을 나타낸다</a:t>
                </a:r>
                <a:r>
                  <a:rPr lang="en-US" altLang="ko-KR" dirty="0"/>
                  <a:t>. </a:t>
                </a:r>
              </a:p>
              <a:p>
                <a:r>
                  <a:rPr lang="en-US" altLang="ko-KR" dirty="0"/>
                  <a:t>Weight </a:t>
                </a:r>
                <a:r>
                  <a:rPr lang="ko-KR" altLang="en-US" dirty="0"/>
                  <a:t>값의 정보는 주어진 </a:t>
                </a:r>
                <a:r>
                  <a:rPr lang="en-US" altLang="ko-KR" dirty="0"/>
                  <a:t>CNN</a:t>
                </a:r>
                <a:r>
                  <a:rPr lang="ko-KR" altLang="en-US" dirty="0"/>
                  <a:t>의 </a:t>
                </a:r>
                <a:r>
                  <a:rPr lang="en-US" altLang="ko-KR" dirty="0"/>
                  <a:t>output a</a:t>
                </a:r>
                <a:r>
                  <a:rPr lang="ko-KR" altLang="en-US" dirty="0"/>
                  <a:t>에서 어떤 부분에 </a:t>
                </a:r>
                <a:r>
                  <a:rPr lang="en-US" altLang="ko-KR" dirty="0"/>
                  <a:t>focus</a:t>
                </a:r>
                <a:r>
                  <a:rPr lang="ko-KR" altLang="en-US" dirty="0"/>
                  <a:t>를 맞춰야 할지 그 중요도를 나타낸다고 생각하면 됨</a:t>
                </a:r>
                <a:r>
                  <a:rPr lang="en-US" altLang="ko-KR" dirty="0"/>
                  <a:t>!!</a:t>
                </a:r>
              </a:p>
              <a:p>
                <a:r>
                  <a:rPr lang="en-US" altLang="ko-KR" dirty="0"/>
                  <a:t>-</a:t>
                </a:r>
              </a:p>
              <a:p>
                <a:r>
                  <a:rPr lang="ko-KR" altLang="en-US" dirty="0"/>
                  <a:t>이 </a:t>
                </a:r>
                <a:r>
                  <a:rPr lang="en-US" altLang="ko-KR" dirty="0"/>
                  <a:t>attention model</a:t>
                </a:r>
                <a:r>
                  <a:rPr lang="ko-KR" altLang="en-US" dirty="0"/>
                  <a:t>에는 두 가지 </a:t>
                </a:r>
                <a:r>
                  <a:rPr lang="en-US" altLang="ko-KR" dirty="0"/>
                  <a:t>(Hard/Soft)</a:t>
                </a:r>
                <a:r>
                  <a:rPr lang="ko-KR" altLang="en-US" dirty="0"/>
                  <a:t>가 있다</a:t>
                </a:r>
                <a:r>
                  <a:rPr lang="en-US" altLang="ko-KR" dirty="0"/>
                  <a:t>. </a:t>
                </a:r>
              </a:p>
              <a:p>
                <a:r>
                  <a:rPr lang="en-US" altLang="ko-KR" dirty="0"/>
                  <a:t>	Hard: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focus</a:t>
                </a:r>
                <a:r>
                  <a:rPr lang="ko-KR" altLang="en-US" dirty="0"/>
                  <a:t>하는 위치를 특정 </a:t>
                </a:r>
                <a:r>
                  <a:rPr lang="en-US" altLang="ko-KR" dirty="0"/>
                  <a:t>location</a:t>
                </a:r>
                <a:r>
                  <a:rPr lang="ko-KR" altLang="en-US" dirty="0"/>
                  <a:t>으로 </a:t>
                </a:r>
                <a:r>
                  <a:rPr lang="ko-KR" altLang="en-US" dirty="0" err="1"/>
                  <a:t>한정지으며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영상의 특정 위치에서 자세히 살펴봄</a:t>
                </a:r>
                <a:endParaRPr lang="en-US" altLang="ko-KR" dirty="0"/>
              </a:p>
              <a:p>
                <a:r>
                  <a:rPr lang="en-US" altLang="ko-KR" dirty="0"/>
                  <a:t>	Soft: focus</a:t>
                </a:r>
                <a:r>
                  <a:rPr lang="ko-KR" altLang="en-US" dirty="0"/>
                  <a:t>하는 위치가 특정 위치가 아님</a:t>
                </a:r>
                <a:endParaRPr lang="en-US" altLang="ko-KR" dirty="0"/>
              </a:p>
              <a:p>
                <a:r>
                  <a:rPr lang="ko-KR" altLang="en-US" dirty="0"/>
                  <a:t>솔직히 두개 차이 모르겠다 그냥 </a:t>
                </a:r>
                <a:r>
                  <a:rPr lang="en-US" altLang="ko-KR" dirty="0"/>
                  <a:t>hard</a:t>
                </a:r>
                <a:r>
                  <a:rPr lang="ko-KR" altLang="en-US" dirty="0"/>
                  <a:t>는 범위가 좁고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정해준 위치가 있으면 거기에 대해서만 조사하는데</a:t>
                </a:r>
                <a:endParaRPr lang="en-US" altLang="ko-KR" dirty="0"/>
              </a:p>
              <a:p>
                <a:r>
                  <a:rPr lang="en-US" altLang="ko-KR" dirty="0"/>
                  <a:t>Soft</a:t>
                </a:r>
                <a:r>
                  <a:rPr lang="ko-KR" altLang="en-US" dirty="0"/>
                  <a:t>는 범위가 꽤 넓고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위치 주변까지 두루두루 살펴보면서 </a:t>
                </a:r>
                <a:r>
                  <a:rPr lang="en-US" altLang="ko-KR" dirty="0"/>
                  <a:t>caption vector</a:t>
                </a:r>
                <a:r>
                  <a:rPr lang="ko-KR" altLang="en-US" dirty="0"/>
                  <a:t>를 뽑아내는듯</a:t>
                </a:r>
                <a:endParaRPr lang="en-US" altLang="ko-KR" dirty="0"/>
              </a:p>
              <a:p>
                <a:r>
                  <a:rPr lang="en-US" altLang="ko-KR" dirty="0"/>
                  <a:t>-</a:t>
                </a:r>
              </a:p>
              <a:p>
                <a:endParaRPr lang="en-US" altLang="ko-KR" dirty="0"/>
              </a:p>
            </p:txBody>
          </p:sp>
        </mc:Fallback>
      </mc:AlternateContent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9C3009-AA21-4263-B4F5-DE0489D80AB1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97218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&lt;&lt;&lt;</a:t>
            </a:r>
            <a:r>
              <a:rPr lang="ko-KR" altLang="en-US" dirty="0"/>
              <a:t>왜</a:t>
            </a:r>
            <a:r>
              <a:rPr lang="en-US" altLang="ko-KR" dirty="0"/>
              <a:t>???</a:t>
            </a:r>
          </a:p>
          <a:p>
            <a:r>
              <a:rPr lang="en-US" altLang="ko-KR" dirty="0"/>
              <a:t>LSTM</a:t>
            </a:r>
            <a:r>
              <a:rPr lang="ko-KR" altLang="en-US" dirty="0"/>
              <a:t>은 장기 의존성 데이터를 다룰 수 있고</a:t>
            </a:r>
            <a:r>
              <a:rPr lang="en-US" altLang="ko-KR" dirty="0"/>
              <a:t>, </a:t>
            </a:r>
            <a:r>
              <a:rPr lang="ko-KR" altLang="en-US" dirty="0"/>
              <a:t>순환 신경망이 장기적으로 의존적인 문제를 해결할 수 있도록 만들었다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LSTM</a:t>
            </a:r>
            <a:r>
              <a:rPr lang="ko-KR" altLang="en-US" dirty="0"/>
              <a:t>에서는 정보를 오랫동안 기억할 수 있도록 구조를 만들었다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기존 </a:t>
            </a:r>
            <a:r>
              <a:rPr lang="en-US" altLang="ko-KR" dirty="0"/>
              <a:t>RNN</a:t>
            </a:r>
            <a:r>
              <a:rPr lang="ko-KR" altLang="en-US" dirty="0"/>
              <a:t>이 신경망 하나의 층으로 이루어졌다면</a:t>
            </a:r>
            <a:r>
              <a:rPr lang="en-US" altLang="ko-KR" dirty="0"/>
              <a:t>, LSTM</a:t>
            </a:r>
            <a:r>
              <a:rPr lang="ko-KR" altLang="en-US" dirty="0"/>
              <a:t>은 상호작용하는 네 개의 층으로 구성되어 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9C3009-AA21-4263-B4F5-DE0489D80AB1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47769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9C3009-AA21-4263-B4F5-DE0489D80AB1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52123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9C3009-AA21-4263-B4F5-DE0489D80AB1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80414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9C3009-AA21-4263-B4F5-DE0489D80AB1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51057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9C3009-AA21-4263-B4F5-DE0489D80AB1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32343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D4D070-6ADD-4EF2-9B17-04EB7305A4EC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7185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78DDE6-47E4-4427-9F03-1BDC0FA74B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93C9FCD-2928-4557-8B51-060CDAF095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F8F382E-161E-46BC-A4CA-7EB1C7BC6B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43C38F-6018-4FA0-88D6-F0C698DF3A71}" type="datetimeFigureOut">
              <a:rPr lang="ko-KR" altLang="en-US" smtClean="0"/>
              <a:t>2017-07-21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9EDB524-E8A2-438B-A877-CC07146FC3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344C123-4344-4325-B2FD-0BCEF2963D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B040DC-99D7-4D7A-BBDC-F16D620C40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2150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B0A8EA-1406-43C9-AE22-448CAF689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368DCD7-DEBD-46C5-9886-6D44741A3A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1D6FA9F-4D91-45C9-9DBE-02FBDEDCD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43C38F-6018-4FA0-88D6-F0C698DF3A71}" type="datetimeFigureOut">
              <a:rPr lang="ko-KR" altLang="en-US" smtClean="0"/>
              <a:t>2017-07-21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9B00D42-F0AD-447C-886C-B58048C72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626D5C-44C2-44A2-BB33-F5556C1B43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B040DC-99D7-4D7A-BBDC-F16D620C40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51446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B29C217-F0AF-4C1E-A3FE-F39BD4FE462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E1A050C-4CC0-406E-860E-C8FB57E892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5993E12-0089-42D9-A9A7-8443D97238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43C38F-6018-4FA0-88D6-F0C698DF3A71}" type="datetimeFigureOut">
              <a:rPr lang="ko-KR" altLang="en-US" smtClean="0"/>
              <a:t>2017-07-21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8D8F785-1F1A-456B-BEBE-A367C4473F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7E251D7-B31F-48D9-BC32-89ACDE20E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B040DC-99D7-4D7A-BBDC-F16D620C40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78778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3F7933-3545-498B-9FC0-9C3EA73B5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B963DCB-AFA8-4AF9-8C15-DAA6D28FAB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64E5FAF-5BB2-4F32-9282-AB9720A4A0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43C38F-6018-4FA0-88D6-F0C698DF3A71}" type="datetimeFigureOut">
              <a:rPr lang="ko-KR" altLang="en-US" smtClean="0"/>
              <a:t>2017-07-21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EB3F1ED-F688-407B-9427-34FC394565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59BBDDA-DA2A-43B2-9174-F563C03019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B040DC-99D7-4D7A-BBDC-F16D620C40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8849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9E5B34-9194-407E-8E81-74A49A33A3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54A0FE1-6D92-4681-BFD2-A540F91E76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4AF8625-0DA5-4D70-B830-03054F1BA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43C38F-6018-4FA0-88D6-F0C698DF3A71}" type="datetimeFigureOut">
              <a:rPr lang="ko-KR" altLang="en-US" smtClean="0"/>
              <a:t>2017-07-21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63B8A0D-A1F5-4445-B810-D69AE3C047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E7C62D-E5A8-4E5C-8839-89561A936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B040DC-99D7-4D7A-BBDC-F16D620C40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60498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326AA9-C442-4072-8818-3046F4362F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6C54622-9350-4AB2-AB3A-67813489BE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B7DB57F-5E99-4084-89DA-7EF756D29F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F41295F-5EDE-4532-9779-69848C2FFA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43C38F-6018-4FA0-88D6-F0C698DF3A71}" type="datetimeFigureOut">
              <a:rPr lang="ko-KR" altLang="en-US" smtClean="0"/>
              <a:t>2017-07-21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F12FEB2-6591-433A-87D7-0B92D6CED3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7D55E2F-FB75-4B6A-BD08-62CF2682C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B040DC-99D7-4D7A-BBDC-F16D620C40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79889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1A11F4-56E7-4FF3-9441-A8A600DB0C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E049351-6944-4B03-AAF8-95AE1B8959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760AF62-3D54-43E3-B548-5C20B570BB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45C5036-3ECA-434A-8D3C-212844FAEFC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577C0D8-9140-491B-9AF7-10BE059C243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D61BB1F-8EB7-44C0-8F8D-8AEC19C2B0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43C38F-6018-4FA0-88D6-F0C698DF3A71}" type="datetimeFigureOut">
              <a:rPr lang="ko-KR" altLang="en-US" smtClean="0"/>
              <a:t>2017-07-21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F3BDE98-D681-4347-8415-60916AD886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70861AE-90D1-4D62-80CC-9A59AC3A2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B040DC-99D7-4D7A-BBDC-F16D620C40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81123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0BA87C-EE98-4856-A7E9-76E5C44CB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2DD3E6F-5A55-478F-98A7-910A306764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43C38F-6018-4FA0-88D6-F0C698DF3A71}" type="datetimeFigureOut">
              <a:rPr lang="ko-KR" altLang="en-US" smtClean="0"/>
              <a:t>2017-07-21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ADD0187-3ED1-4D1D-8F2A-681BA0D20D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7695A70-FAE1-4DDF-9D40-E2DF837856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B040DC-99D7-4D7A-BBDC-F16D620C40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66433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85A8724-5717-4A1A-9917-85604B5AFB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43C38F-6018-4FA0-88D6-F0C698DF3A71}" type="datetimeFigureOut">
              <a:rPr lang="ko-KR" altLang="en-US" smtClean="0"/>
              <a:t>2017-07-21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8C01613-1E0D-47EC-8541-598638107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FB5F9EA-BC18-4409-BCA3-D4C50940F1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B040DC-99D7-4D7A-BBDC-F16D620C40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6115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DA03EB-242A-4509-BCFE-37A26091E5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9F72532-6C2F-4D68-BCDD-159145BE97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03631F1-B994-4EF7-9BC0-6C2A257AD2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65650BE-13D4-432E-B2D6-4C83B28FD8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43C38F-6018-4FA0-88D6-F0C698DF3A71}" type="datetimeFigureOut">
              <a:rPr lang="ko-KR" altLang="en-US" smtClean="0"/>
              <a:t>2017-07-21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213881A-D235-4025-B907-22FD102C1B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9DC8022-71CA-4F50-8397-D3A08B1596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B040DC-99D7-4D7A-BBDC-F16D620C40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64733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2AA846-E48E-4121-A0A7-0AF6EFF396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C17910B-6694-4E2B-8374-65D966D86D8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94806D4-022B-4976-9C97-07CE96D75E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D8D5815-ACC7-4D10-8658-60406BD08C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43C38F-6018-4FA0-88D6-F0C698DF3A71}" type="datetimeFigureOut">
              <a:rPr lang="ko-KR" altLang="en-US" smtClean="0"/>
              <a:t>2017-07-21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25A6C9C-31BB-4EC1-9F05-52BC457FB6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7B33E50-8CDC-4201-A9D2-D352F96BB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B040DC-99D7-4D7A-BBDC-F16D620C40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98934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882CBEC-5305-47AE-90CB-665432D4B7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24AAACB-53DA-488D-B1A0-EFD0F42894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E5882A0-5625-42E9-A1F5-DCD598BB2F4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43C38F-6018-4FA0-88D6-F0C698DF3A71}" type="datetimeFigureOut">
              <a:rPr lang="ko-KR" altLang="en-US" smtClean="0"/>
              <a:t>2017-07-21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AB1E3C6-64B0-43E4-8553-68FBCD89BC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4A1C113-D124-4146-9AC7-0EE8B27DF6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B040DC-99D7-4D7A-BBDC-F16D620C40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7260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72.pn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12" Type="http://schemas.openxmlformats.org/officeDocument/2006/relationships/image" Target="../media/image71.png"/><Relationship Id="rId17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png"/><Relationship Id="rId11" Type="http://schemas.openxmlformats.org/officeDocument/2006/relationships/image" Target="../media/image70.png"/><Relationship Id="rId5" Type="http://schemas.openxmlformats.org/officeDocument/2006/relationships/image" Target="../media/image63.png"/><Relationship Id="rId15" Type="http://schemas.openxmlformats.org/officeDocument/2006/relationships/image" Target="../media/image62.png"/><Relationship Id="rId10" Type="http://schemas.openxmlformats.org/officeDocument/2006/relationships/image" Target="../media/image69.png"/><Relationship Id="rId4" Type="http://schemas.openxmlformats.org/officeDocument/2006/relationships/image" Target="../media/image7.png"/><Relationship Id="rId9" Type="http://schemas.openxmlformats.org/officeDocument/2006/relationships/image" Target="../media/image68.png"/><Relationship Id="rId14" Type="http://schemas.openxmlformats.org/officeDocument/2006/relationships/image" Target="../media/image6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image" Target="../media/image75.pn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12" Type="http://schemas.openxmlformats.org/officeDocument/2006/relationships/image" Target="../media/image60.png"/><Relationship Id="rId17" Type="http://schemas.openxmlformats.org/officeDocument/2006/relationships/image" Target="../media/image66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png"/><Relationship Id="rId11" Type="http://schemas.openxmlformats.org/officeDocument/2006/relationships/image" Target="../media/image72.png"/><Relationship Id="rId5" Type="http://schemas.openxmlformats.org/officeDocument/2006/relationships/image" Target="../media/image63.png"/><Relationship Id="rId15" Type="http://schemas.openxmlformats.org/officeDocument/2006/relationships/image" Target="../media/image71.png"/><Relationship Id="rId10" Type="http://schemas.openxmlformats.org/officeDocument/2006/relationships/image" Target="../media/image70.png"/><Relationship Id="rId4" Type="http://schemas.openxmlformats.org/officeDocument/2006/relationships/image" Target="../media/image7.png"/><Relationship Id="rId9" Type="http://schemas.openxmlformats.org/officeDocument/2006/relationships/image" Target="../media/image69.png"/><Relationship Id="rId14" Type="http://schemas.openxmlformats.org/officeDocument/2006/relationships/image" Target="../media/image6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13" Type="http://schemas.openxmlformats.org/officeDocument/2006/relationships/image" Target="../media/image63.png"/><Relationship Id="rId3" Type="http://schemas.openxmlformats.org/officeDocument/2006/relationships/image" Target="../media/image7.png"/><Relationship Id="rId7" Type="http://schemas.openxmlformats.org/officeDocument/2006/relationships/image" Target="../media/image67.png"/><Relationship Id="rId12" Type="http://schemas.openxmlformats.org/officeDocument/2006/relationships/image" Target="../media/image61.png"/><Relationship Id="rId17" Type="http://schemas.openxmlformats.org/officeDocument/2006/relationships/image" Target="../media/image13.png"/><Relationship Id="rId2" Type="http://schemas.openxmlformats.org/officeDocument/2006/relationships/image" Target="../media/image60.png"/><Relationship Id="rId16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11" Type="http://schemas.openxmlformats.org/officeDocument/2006/relationships/image" Target="../media/image72.png"/><Relationship Id="rId5" Type="http://schemas.openxmlformats.org/officeDocument/2006/relationships/image" Target="../media/image64.png"/><Relationship Id="rId15" Type="http://schemas.openxmlformats.org/officeDocument/2006/relationships/image" Target="../media/image68.png"/><Relationship Id="rId10" Type="http://schemas.openxmlformats.org/officeDocument/2006/relationships/image" Target="../media/image71.png"/><Relationship Id="rId4" Type="http://schemas.openxmlformats.org/officeDocument/2006/relationships/image" Target="../media/image62.png"/><Relationship Id="rId9" Type="http://schemas.openxmlformats.org/officeDocument/2006/relationships/image" Target="../media/image70.png"/><Relationship Id="rId14" Type="http://schemas.openxmlformats.org/officeDocument/2006/relationships/image" Target="../media/image6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1.png"/><Relationship Id="rId3" Type="http://schemas.openxmlformats.org/officeDocument/2006/relationships/image" Target="../media/image20.png"/><Relationship Id="rId7" Type="http://schemas.openxmlformats.org/officeDocument/2006/relationships/image" Target="../media/image19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0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3.png"/><Relationship Id="rId9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0.png"/><Relationship Id="rId3" Type="http://schemas.openxmlformats.org/officeDocument/2006/relationships/image" Target="../media/image22.png"/><Relationship Id="rId7" Type="http://schemas.openxmlformats.org/officeDocument/2006/relationships/image" Target="../media/image25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0.png"/><Relationship Id="rId5" Type="http://schemas.openxmlformats.org/officeDocument/2006/relationships/image" Target="../media/image24.png"/><Relationship Id="rId4" Type="http://schemas.openxmlformats.org/officeDocument/2006/relationships/image" Target="../media/image220.png"/><Relationship Id="rId9" Type="http://schemas.openxmlformats.org/officeDocument/2006/relationships/image" Target="../media/image27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0.png"/><Relationship Id="rId3" Type="http://schemas.openxmlformats.org/officeDocument/2006/relationships/image" Target="../media/image22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80.png"/><Relationship Id="rId9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0.png"/><Relationship Id="rId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39.png"/><Relationship Id="rId4" Type="http://schemas.openxmlformats.org/officeDocument/2006/relationships/image" Target="../media/image4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gi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gi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4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0.png"/><Relationship Id="rId13" Type="http://schemas.openxmlformats.org/officeDocument/2006/relationships/image" Target="../media/image56.png"/><Relationship Id="rId3" Type="http://schemas.openxmlformats.org/officeDocument/2006/relationships/image" Target="../media/image470.png"/><Relationship Id="rId7" Type="http://schemas.openxmlformats.org/officeDocument/2006/relationships/image" Target="../media/image500.png"/><Relationship Id="rId12" Type="http://schemas.openxmlformats.org/officeDocument/2006/relationships/image" Target="../media/image55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54.png"/><Relationship Id="rId5" Type="http://schemas.openxmlformats.org/officeDocument/2006/relationships/image" Target="../media/image490.png"/><Relationship Id="rId15" Type="http://schemas.openxmlformats.org/officeDocument/2006/relationships/image" Target="../media/image58.png"/><Relationship Id="rId10" Type="http://schemas.openxmlformats.org/officeDocument/2006/relationships/image" Target="../media/image53.png"/><Relationship Id="rId4" Type="http://schemas.openxmlformats.org/officeDocument/2006/relationships/image" Target="../media/image480.png"/><Relationship Id="rId9" Type="http://schemas.openxmlformats.org/officeDocument/2006/relationships/image" Target="../media/image520.png"/><Relationship Id="rId14" Type="http://schemas.openxmlformats.org/officeDocument/2006/relationships/image" Target="../media/image5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69.png"/><Relationship Id="rId3" Type="http://schemas.openxmlformats.org/officeDocument/2006/relationships/image" Target="../media/image60.png"/><Relationship Id="rId7" Type="http://schemas.openxmlformats.org/officeDocument/2006/relationships/image" Target="../media/image63.png"/><Relationship Id="rId12" Type="http://schemas.openxmlformats.org/officeDocument/2006/relationships/image" Target="../media/image68.png"/><Relationship Id="rId17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11" Type="http://schemas.openxmlformats.org/officeDocument/2006/relationships/image" Target="../media/image67.png"/><Relationship Id="rId5" Type="http://schemas.openxmlformats.org/officeDocument/2006/relationships/image" Target="../media/image7.png"/><Relationship Id="rId15" Type="http://schemas.openxmlformats.org/officeDocument/2006/relationships/image" Target="../media/image71.png"/><Relationship Id="rId10" Type="http://schemas.openxmlformats.org/officeDocument/2006/relationships/image" Target="../media/image66.png"/><Relationship Id="rId4" Type="http://schemas.openxmlformats.org/officeDocument/2006/relationships/image" Target="../media/image61.png"/><Relationship Id="rId9" Type="http://schemas.openxmlformats.org/officeDocument/2006/relationships/image" Target="../media/image65.png"/><Relationship Id="rId14" Type="http://schemas.openxmlformats.org/officeDocument/2006/relationships/image" Target="../media/image7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3B9E0B-AB54-4F7A-9FCA-A6D8DA9F0A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99733"/>
            <a:ext cx="9144000" cy="2387600"/>
          </a:xfrm>
        </p:spPr>
        <p:txBody>
          <a:bodyPr>
            <a:normAutofit/>
          </a:bodyPr>
          <a:lstStyle/>
          <a:p>
            <a:r>
              <a:rPr lang="en-US" altLang="ko-KR" dirty="0"/>
              <a:t>“Image</a:t>
            </a:r>
            <a:r>
              <a:rPr lang="ko-KR" altLang="en-US" dirty="0"/>
              <a:t> </a:t>
            </a:r>
            <a:r>
              <a:rPr lang="en-US" altLang="ko-KR" dirty="0"/>
              <a:t>Captioning” </a:t>
            </a:r>
            <a:br>
              <a:rPr lang="en-US" altLang="ko-KR" dirty="0"/>
            </a:br>
            <a:r>
              <a:rPr lang="en-US" altLang="ko-KR" sz="4400" dirty="0"/>
              <a:t>Show and tell about image 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1637111-AC1B-4237-BF14-1C394635C8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01662"/>
            <a:ext cx="9144000" cy="1133508"/>
          </a:xfrm>
        </p:spPr>
        <p:txBody>
          <a:bodyPr>
            <a:normAutofit/>
          </a:bodyPr>
          <a:lstStyle/>
          <a:p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170721</a:t>
            </a:r>
          </a:p>
          <a:p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Jinkyung Do</a:t>
            </a:r>
            <a:endParaRPr lang="ko-KR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14717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화살표: 위쪽 81">
            <a:extLst>
              <a:ext uri="{FF2B5EF4-FFF2-40B4-BE49-F238E27FC236}">
                <a16:creationId xmlns:a16="http://schemas.microsoft.com/office/drawing/2014/main" id="{768B5D44-4C7E-43ED-BF77-7581A65B6D09}"/>
              </a:ext>
            </a:extLst>
          </p:cNvPr>
          <p:cNvSpPr/>
          <p:nvPr/>
        </p:nvSpPr>
        <p:spPr>
          <a:xfrm>
            <a:off x="4609890" y="2560809"/>
            <a:ext cx="115910" cy="744558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5E14AF05-127D-4611-8B7E-3EEFB8FA8559}"/>
              </a:ext>
            </a:extLst>
          </p:cNvPr>
          <p:cNvGrpSpPr/>
          <p:nvPr/>
        </p:nvGrpSpPr>
        <p:grpSpPr>
          <a:xfrm>
            <a:off x="6601351" y="1209221"/>
            <a:ext cx="503243" cy="3552167"/>
            <a:chOff x="7231057" y="1238249"/>
            <a:chExt cx="503243" cy="3552167"/>
          </a:xfrm>
        </p:grpSpPr>
        <p:sp>
          <p:nvSpPr>
            <p:cNvPr id="42" name="화살표: 굽음 41">
              <a:extLst>
                <a:ext uri="{FF2B5EF4-FFF2-40B4-BE49-F238E27FC236}">
                  <a16:creationId xmlns:a16="http://schemas.microsoft.com/office/drawing/2014/main" id="{5A69C791-7E97-42BE-98C0-6C86B32D5989}"/>
                </a:ext>
              </a:extLst>
            </p:cNvPr>
            <p:cNvSpPr/>
            <p:nvPr/>
          </p:nvSpPr>
          <p:spPr>
            <a:xfrm rot="5400000" flipH="1">
              <a:off x="5647881" y="2821425"/>
              <a:ext cx="3552167" cy="385816"/>
            </a:xfrm>
            <a:prstGeom prst="bentArrow">
              <a:avLst>
                <a:gd name="adj1" fmla="val 15371"/>
                <a:gd name="adj2" fmla="val 20027"/>
                <a:gd name="adj3" fmla="val 18133"/>
                <a:gd name="adj4" fmla="val 43239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2513891A-A90F-416B-B9A2-B2FAA1CC0326}"/>
                </a:ext>
              </a:extLst>
            </p:cNvPr>
            <p:cNvSpPr/>
            <p:nvPr/>
          </p:nvSpPr>
          <p:spPr>
            <a:xfrm>
              <a:off x="7362825" y="2181224"/>
              <a:ext cx="371475" cy="408612"/>
            </a:xfrm>
            <a:prstGeom prst="rect">
              <a:avLst/>
            </a:prstGeom>
            <a:solidFill>
              <a:srgbClr val="CADF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4" name="화살표: 굽음 43">
            <a:extLst>
              <a:ext uri="{FF2B5EF4-FFF2-40B4-BE49-F238E27FC236}">
                <a16:creationId xmlns:a16="http://schemas.microsoft.com/office/drawing/2014/main" id="{895F5215-5C8C-427A-B054-0F0588168710}"/>
              </a:ext>
            </a:extLst>
          </p:cNvPr>
          <p:cNvSpPr/>
          <p:nvPr/>
        </p:nvSpPr>
        <p:spPr>
          <a:xfrm flipV="1">
            <a:off x="6414762" y="2340992"/>
            <a:ext cx="1462309" cy="2478205"/>
          </a:xfrm>
          <a:prstGeom prst="bentArrow">
            <a:avLst>
              <a:gd name="adj1" fmla="val 5365"/>
              <a:gd name="adj2" fmla="val 5590"/>
              <a:gd name="adj3" fmla="val 6344"/>
              <a:gd name="adj4" fmla="val 13613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9" name="순서도: 가산 접합 48">
            <a:extLst>
              <a:ext uri="{FF2B5EF4-FFF2-40B4-BE49-F238E27FC236}">
                <a16:creationId xmlns:a16="http://schemas.microsoft.com/office/drawing/2014/main" id="{D2E36EAA-9842-4179-B746-85958154CB00}"/>
              </a:ext>
            </a:extLst>
          </p:cNvPr>
          <p:cNvSpPr/>
          <p:nvPr/>
        </p:nvSpPr>
        <p:spPr>
          <a:xfrm>
            <a:off x="4461404" y="3104466"/>
            <a:ext cx="409575" cy="371475"/>
          </a:xfrm>
          <a:prstGeom prst="flowChartSummingJunction">
            <a:avLst/>
          </a:prstGeom>
          <a:solidFill>
            <a:srgbClr val="C5E0B4"/>
          </a:solidFill>
          <a:ln w="381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순서도: 가산 접합 50">
            <a:extLst>
              <a:ext uri="{FF2B5EF4-FFF2-40B4-BE49-F238E27FC236}">
                <a16:creationId xmlns:a16="http://schemas.microsoft.com/office/drawing/2014/main" id="{FBC168E4-696D-4DFA-90DF-BE34493C4B43}"/>
              </a:ext>
            </a:extLst>
          </p:cNvPr>
          <p:cNvSpPr/>
          <p:nvPr/>
        </p:nvSpPr>
        <p:spPr>
          <a:xfrm>
            <a:off x="6259248" y="3104466"/>
            <a:ext cx="409575" cy="371475"/>
          </a:xfrm>
          <a:prstGeom prst="flowChartSummingJunction">
            <a:avLst/>
          </a:prstGeom>
          <a:solidFill>
            <a:srgbClr val="C5E0B4"/>
          </a:solidFill>
          <a:ln w="381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F2EAAFB6-DDB7-4DE4-8A28-A175A76D4BDA}"/>
              </a:ext>
            </a:extLst>
          </p:cNvPr>
          <p:cNvGrpSpPr/>
          <p:nvPr/>
        </p:nvGrpSpPr>
        <p:grpSpPr>
          <a:xfrm>
            <a:off x="6075894" y="2579858"/>
            <a:ext cx="771524" cy="421364"/>
            <a:chOff x="4911724" y="3568063"/>
            <a:chExt cx="771524" cy="421364"/>
          </a:xfrm>
        </p:grpSpPr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37941737-834B-4F86-B6F1-79ACDCA3EC47}"/>
                </a:ext>
              </a:extLst>
            </p:cNvPr>
            <p:cNvSpPr/>
            <p:nvPr/>
          </p:nvSpPr>
          <p:spPr>
            <a:xfrm>
              <a:off x="4916485" y="3569066"/>
              <a:ext cx="766763" cy="420361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89164B9B-74D5-48D1-A69C-23AE0798B30C}"/>
                    </a:ext>
                  </a:extLst>
                </p:cNvPr>
                <p:cNvSpPr txBox="1"/>
                <p:nvPr/>
              </p:nvSpPr>
              <p:spPr>
                <a:xfrm>
                  <a:off x="4911724" y="3568063"/>
                  <a:ext cx="676275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  <m:t>𝒕𝒂𝒏𝒉</m:t>
                        </m:r>
                      </m:oMath>
                    </m:oMathPara>
                  </a14:m>
                  <a:endParaRPr lang="ko-KR" altLang="en-US" sz="1400" b="1" dirty="0"/>
                </a:p>
              </p:txBody>
            </p:sp>
          </mc:Choice>
          <mc:Fallback xmlns="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89164B9B-74D5-48D1-A69C-23AE0798B30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11724" y="3568063"/>
                  <a:ext cx="676275" cy="400110"/>
                </a:xfrm>
                <a:prstGeom prst="rect">
                  <a:avLst/>
                </a:prstGeom>
                <a:blipFill>
                  <a:blip r:embed="rId3"/>
                  <a:stretch>
                    <a:fillRect l="-901" r="-15315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2FBAEBA8-38CA-483A-B490-111CCE439085}"/>
              </a:ext>
            </a:extLst>
          </p:cNvPr>
          <p:cNvGrpSpPr/>
          <p:nvPr/>
        </p:nvGrpSpPr>
        <p:grpSpPr>
          <a:xfrm>
            <a:off x="2989420" y="3234805"/>
            <a:ext cx="3251573" cy="1583341"/>
            <a:chOff x="2119310" y="3263833"/>
            <a:chExt cx="4747008" cy="1583342"/>
          </a:xfrm>
        </p:grpSpPr>
        <p:sp>
          <p:nvSpPr>
            <p:cNvPr id="57" name="화살표: 굽음 56">
              <a:extLst>
                <a:ext uri="{FF2B5EF4-FFF2-40B4-BE49-F238E27FC236}">
                  <a16:creationId xmlns:a16="http://schemas.microsoft.com/office/drawing/2014/main" id="{955ECC90-31E6-4A42-90A3-FDD76EC956FF}"/>
                </a:ext>
              </a:extLst>
            </p:cNvPr>
            <p:cNvSpPr/>
            <p:nvPr/>
          </p:nvSpPr>
          <p:spPr>
            <a:xfrm rot="16200000" flipV="1">
              <a:off x="3471783" y="2068290"/>
              <a:ext cx="1426412" cy="4131357"/>
            </a:xfrm>
            <a:prstGeom prst="bentArrow">
              <a:avLst>
                <a:gd name="adj1" fmla="val 5006"/>
                <a:gd name="adj2" fmla="val 2503"/>
                <a:gd name="adj3" fmla="val 6344"/>
                <a:gd name="adj4" fmla="val 14581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58" name="화살표: 굽음 57">
              <a:extLst>
                <a:ext uri="{FF2B5EF4-FFF2-40B4-BE49-F238E27FC236}">
                  <a16:creationId xmlns:a16="http://schemas.microsoft.com/office/drawing/2014/main" id="{D28D158B-A9E3-46AF-8B35-4EC37CD9DA30}"/>
                </a:ext>
              </a:extLst>
            </p:cNvPr>
            <p:cNvSpPr/>
            <p:nvPr/>
          </p:nvSpPr>
          <p:spPr>
            <a:xfrm>
              <a:off x="6135260" y="3263833"/>
              <a:ext cx="731058" cy="812656"/>
            </a:xfrm>
            <a:prstGeom prst="bentArrow">
              <a:avLst>
                <a:gd name="adj1" fmla="val 14995"/>
                <a:gd name="adj2" fmla="val 12480"/>
                <a:gd name="adj3" fmla="val 15092"/>
                <a:gd name="adj4" fmla="val 21242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59" name="그림 58">
            <a:extLst>
              <a:ext uri="{FF2B5EF4-FFF2-40B4-BE49-F238E27FC236}">
                <a16:creationId xmlns:a16="http://schemas.microsoft.com/office/drawing/2014/main" id="{6B26394A-9176-45EC-8F03-5E0F5DEF08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6980" y="3977859"/>
            <a:ext cx="676715" cy="48772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0A9EB2DB-B732-4AF5-B4D2-F3B353DB7B01}"/>
                  </a:ext>
                </a:extLst>
              </p:cNvPr>
              <p:cNvSpPr txBox="1"/>
              <p:nvPr/>
            </p:nvSpPr>
            <p:spPr>
              <a:xfrm>
                <a:off x="1207452" y="4365635"/>
                <a:ext cx="37625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b="1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0A9EB2DB-B732-4AF5-B4D2-F3B353DB7B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7452" y="4365635"/>
                <a:ext cx="376254" cy="369332"/>
              </a:xfrm>
              <a:prstGeom prst="rect">
                <a:avLst/>
              </a:prstGeom>
              <a:blipFill>
                <a:blip r:embed="rId5"/>
                <a:stretch>
                  <a:fillRect r="-56452" b="-327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CCB3CBAF-6D01-4EE1-B4D8-67D3ACA7F728}"/>
                  </a:ext>
                </a:extLst>
              </p:cNvPr>
              <p:cNvSpPr txBox="1"/>
              <p:nvPr/>
            </p:nvSpPr>
            <p:spPr>
              <a:xfrm>
                <a:off x="7599345" y="4365635"/>
                <a:ext cx="37625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</m:oMath>
                  </m:oMathPara>
                </a14:m>
                <a:endParaRPr lang="ko-KR" altLang="en-US" b="1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CCB3CBAF-6D01-4EE1-B4D8-67D3ACA7F7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9345" y="4365635"/>
                <a:ext cx="376254" cy="369332"/>
              </a:xfrm>
              <a:prstGeom prst="rect">
                <a:avLst/>
              </a:prstGeom>
              <a:blipFill>
                <a:blip r:embed="rId6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B3BDD569-3CE3-4CC6-AD30-1017C5CA8909}"/>
                  </a:ext>
                </a:extLst>
              </p:cNvPr>
              <p:cNvSpPr txBox="1"/>
              <p:nvPr/>
            </p:nvSpPr>
            <p:spPr>
              <a:xfrm>
                <a:off x="5513894" y="2869397"/>
                <a:ext cx="37625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𝒐</m:t>
                          </m:r>
                        </m:e>
                        <m:sub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</m:oMath>
                  </m:oMathPara>
                </a14:m>
                <a:endParaRPr lang="ko-KR" altLang="en-US" b="1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B3BDD569-3CE3-4CC6-AD30-1017C5CA89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3894" y="2869397"/>
                <a:ext cx="376254" cy="369332"/>
              </a:xfrm>
              <a:prstGeom prst="rect">
                <a:avLst/>
              </a:prstGeom>
              <a:blipFill>
                <a:blip r:embed="rId7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7C5FD91A-C44E-4D83-B464-8633743D4AC6}"/>
                  </a:ext>
                </a:extLst>
              </p:cNvPr>
              <p:cNvSpPr txBox="1"/>
              <p:nvPr/>
            </p:nvSpPr>
            <p:spPr>
              <a:xfrm>
                <a:off x="2502304" y="3105753"/>
                <a:ext cx="37625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𝒇</m:t>
                          </m:r>
                        </m:e>
                        <m:sub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</m:oMath>
                  </m:oMathPara>
                </a14:m>
                <a:endParaRPr lang="ko-KR" altLang="en-US" b="1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7C5FD91A-C44E-4D83-B464-8633743D4A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2304" y="3105753"/>
                <a:ext cx="376254" cy="369332"/>
              </a:xfrm>
              <a:prstGeom prst="rect">
                <a:avLst/>
              </a:prstGeom>
              <a:blipFill>
                <a:blip r:embed="rId8"/>
                <a:stretch>
                  <a:fillRect l="-4839" b="-1639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378DC50D-A96B-4D17-88CB-939C2ACEFBEE}"/>
                  </a:ext>
                </a:extLst>
              </p:cNvPr>
              <p:cNvSpPr txBox="1"/>
              <p:nvPr/>
            </p:nvSpPr>
            <p:spPr>
              <a:xfrm>
                <a:off x="2033016" y="5791749"/>
                <a:ext cx="37625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</m:oMath>
                  </m:oMathPara>
                </a14:m>
                <a:endParaRPr lang="ko-KR" altLang="en-US" b="1" dirty="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378DC50D-A96B-4D17-88CB-939C2ACEFB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3016" y="5791749"/>
                <a:ext cx="376254" cy="369332"/>
              </a:xfrm>
              <a:prstGeom prst="rect">
                <a:avLst/>
              </a:prstGeom>
              <a:blipFill>
                <a:blip r:embed="rId9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3F59B5FE-08FC-4F35-A566-E2D8FA2DC835}"/>
                  </a:ext>
                </a:extLst>
              </p:cNvPr>
              <p:cNvSpPr txBox="1"/>
              <p:nvPr/>
            </p:nvSpPr>
            <p:spPr>
              <a:xfrm>
                <a:off x="6490488" y="1242038"/>
                <a:ext cx="37625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</m:oMath>
                  </m:oMathPara>
                </a14:m>
                <a:endParaRPr lang="ko-KR" altLang="en-US" b="1" dirty="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3F59B5FE-08FC-4F35-A566-E2D8FA2DC8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0488" y="1242038"/>
                <a:ext cx="376254" cy="369332"/>
              </a:xfrm>
              <a:prstGeom prst="rect">
                <a:avLst/>
              </a:prstGeom>
              <a:blipFill>
                <a:blip r:embed="rId10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화살표: 오른쪽 67">
            <a:extLst>
              <a:ext uri="{FF2B5EF4-FFF2-40B4-BE49-F238E27FC236}">
                <a16:creationId xmlns:a16="http://schemas.microsoft.com/office/drawing/2014/main" id="{9CCD9989-738D-468D-B6E4-DF437B1FE6DA}"/>
              </a:ext>
            </a:extLst>
          </p:cNvPr>
          <p:cNvSpPr/>
          <p:nvPr/>
        </p:nvSpPr>
        <p:spPr>
          <a:xfrm>
            <a:off x="1489605" y="2276022"/>
            <a:ext cx="6353175" cy="16192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순서도: 가산 접합 68">
            <a:extLst>
              <a:ext uri="{FF2B5EF4-FFF2-40B4-BE49-F238E27FC236}">
                <a16:creationId xmlns:a16="http://schemas.microsoft.com/office/drawing/2014/main" id="{5160C056-B273-4070-AD6B-61D031E4EF8E}"/>
              </a:ext>
            </a:extLst>
          </p:cNvPr>
          <p:cNvSpPr/>
          <p:nvPr/>
        </p:nvSpPr>
        <p:spPr>
          <a:xfrm>
            <a:off x="2694519" y="2171246"/>
            <a:ext cx="409575" cy="371475"/>
          </a:xfrm>
          <a:prstGeom prst="flowChartSummingJunction">
            <a:avLst/>
          </a:prstGeom>
          <a:solidFill>
            <a:srgbClr val="C5E0B4"/>
          </a:solidFill>
          <a:ln w="381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순서도: 논리합 69">
            <a:extLst>
              <a:ext uri="{FF2B5EF4-FFF2-40B4-BE49-F238E27FC236}">
                <a16:creationId xmlns:a16="http://schemas.microsoft.com/office/drawing/2014/main" id="{55C88D6C-959C-43E9-836D-142258FC2682}"/>
              </a:ext>
            </a:extLst>
          </p:cNvPr>
          <p:cNvSpPr/>
          <p:nvPr/>
        </p:nvSpPr>
        <p:spPr>
          <a:xfrm>
            <a:off x="4461404" y="2171246"/>
            <a:ext cx="409575" cy="371475"/>
          </a:xfrm>
          <a:prstGeom prst="flowChartOr">
            <a:avLst/>
          </a:prstGeom>
          <a:solidFill>
            <a:srgbClr val="C5E0B4"/>
          </a:solidFill>
          <a:ln w="381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0886622-B856-4BBE-BEB7-9D5E6C6E3A51}"/>
                  </a:ext>
                </a:extLst>
              </p:cNvPr>
              <p:cNvSpPr txBox="1"/>
              <p:nvPr/>
            </p:nvSpPr>
            <p:spPr>
              <a:xfrm>
                <a:off x="1256226" y="1933600"/>
                <a:ext cx="37625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b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b="1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0886622-B856-4BBE-BEB7-9D5E6C6E3A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6226" y="1933600"/>
                <a:ext cx="376254" cy="369332"/>
              </a:xfrm>
              <a:prstGeom prst="rect">
                <a:avLst/>
              </a:prstGeom>
              <a:blipFill>
                <a:blip r:embed="rId11"/>
                <a:stretch>
                  <a:fillRect r="-56452" b="-327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F251ED19-5954-4A7E-8BE5-305B91908697}"/>
                  </a:ext>
                </a:extLst>
              </p:cNvPr>
              <p:cNvSpPr txBox="1"/>
              <p:nvPr/>
            </p:nvSpPr>
            <p:spPr>
              <a:xfrm>
                <a:off x="7553403" y="1940981"/>
                <a:ext cx="37625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b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</m:oMath>
                  </m:oMathPara>
                </a14:m>
                <a:endParaRPr lang="ko-KR" altLang="en-US" b="1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F251ED19-5954-4A7E-8BE5-305B919086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3403" y="1940981"/>
                <a:ext cx="376254" cy="369332"/>
              </a:xfrm>
              <a:prstGeom prst="rect">
                <a:avLst/>
              </a:prstGeom>
              <a:blipFill>
                <a:blip r:embed="rId12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화살표: 위쪽 74">
            <a:extLst>
              <a:ext uri="{FF2B5EF4-FFF2-40B4-BE49-F238E27FC236}">
                <a16:creationId xmlns:a16="http://schemas.microsoft.com/office/drawing/2014/main" id="{8048E6A6-F9D3-4FEA-942F-A4B73DE4551E}"/>
              </a:ext>
            </a:extLst>
          </p:cNvPr>
          <p:cNvSpPr/>
          <p:nvPr/>
        </p:nvSpPr>
        <p:spPr>
          <a:xfrm>
            <a:off x="2833671" y="2542721"/>
            <a:ext cx="127296" cy="2210107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D4F9045D-76D8-4862-A223-DFE707810C84}"/>
              </a:ext>
            </a:extLst>
          </p:cNvPr>
          <p:cNvGrpSpPr/>
          <p:nvPr/>
        </p:nvGrpSpPr>
        <p:grpSpPr>
          <a:xfrm>
            <a:off x="2561168" y="3994034"/>
            <a:ext cx="676275" cy="466700"/>
            <a:chOff x="3190874" y="3375362"/>
            <a:chExt cx="676275" cy="466700"/>
          </a:xfrm>
        </p:grpSpPr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F240C0D9-37C6-48D7-BA11-4F8A8E7D81B2}"/>
                </a:ext>
              </a:extLst>
            </p:cNvPr>
            <p:cNvSpPr/>
            <p:nvPr/>
          </p:nvSpPr>
          <p:spPr>
            <a:xfrm>
              <a:off x="3209925" y="3421701"/>
              <a:ext cx="628650" cy="42036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B424A045-443E-4C0C-A7FD-6A0885DAAFE4}"/>
                    </a:ext>
                  </a:extLst>
                </p:cNvPr>
                <p:cNvSpPr txBox="1"/>
                <p:nvPr/>
              </p:nvSpPr>
              <p:spPr>
                <a:xfrm>
                  <a:off x="3190874" y="3375362"/>
                  <a:ext cx="676275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sz="2400" b="1" i="1" smtClean="0">
                            <a:latin typeface="Cambria Math" panose="02040503050406030204" pitchFamily="18" charset="0"/>
                          </a:rPr>
                          <m:t>𝝈</m:t>
                        </m:r>
                      </m:oMath>
                    </m:oMathPara>
                  </a14:m>
                  <a:endParaRPr lang="ko-KR" altLang="en-US" sz="1600" b="1" dirty="0"/>
                </a:p>
              </p:txBody>
            </p:sp>
          </mc:Choice>
          <mc:Fallback xmlns="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B424A045-443E-4C0C-A7FD-6A0885DAAFE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90874" y="3375362"/>
                  <a:ext cx="676275" cy="461665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73" name="사각형: 둥근 모서리 72">
            <a:extLst>
              <a:ext uri="{FF2B5EF4-FFF2-40B4-BE49-F238E27FC236}">
                <a16:creationId xmlns:a16="http://schemas.microsoft.com/office/drawing/2014/main" id="{56DA8A88-3878-4764-8438-462C4B8614AC}"/>
              </a:ext>
            </a:extLst>
          </p:cNvPr>
          <p:cNvSpPr/>
          <p:nvPr/>
        </p:nvSpPr>
        <p:spPr>
          <a:xfrm>
            <a:off x="1986491" y="1741535"/>
            <a:ext cx="5359400" cy="3467100"/>
          </a:xfrm>
          <a:prstGeom prst="roundRect">
            <a:avLst/>
          </a:prstGeom>
          <a:solidFill>
            <a:schemeClr val="accent5">
              <a:lumMod val="40000"/>
              <a:lumOff val="6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49AC09CC-E49D-4451-8977-4972AD4BFC48}"/>
              </a:ext>
            </a:extLst>
          </p:cNvPr>
          <p:cNvGrpSpPr/>
          <p:nvPr/>
        </p:nvGrpSpPr>
        <p:grpSpPr>
          <a:xfrm>
            <a:off x="1489605" y="3105753"/>
            <a:ext cx="3562348" cy="3137131"/>
            <a:chOff x="1489605" y="3105753"/>
            <a:chExt cx="3562348" cy="3137131"/>
          </a:xfrm>
        </p:grpSpPr>
        <p:sp>
          <p:nvSpPr>
            <p:cNvPr id="45" name="화살표: 위쪽 44">
              <a:extLst>
                <a:ext uri="{FF2B5EF4-FFF2-40B4-BE49-F238E27FC236}">
                  <a16:creationId xmlns:a16="http://schemas.microsoft.com/office/drawing/2014/main" id="{25952ADF-A0E6-48B4-B4BE-7D71E5D6E5F4}"/>
                </a:ext>
              </a:extLst>
            </p:cNvPr>
            <p:cNvSpPr/>
            <p:nvPr/>
          </p:nvSpPr>
          <p:spPr>
            <a:xfrm>
              <a:off x="4610391" y="3488976"/>
              <a:ext cx="115409" cy="1300989"/>
            </a:xfrm>
            <a:prstGeom prst="up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53A0063D-6635-4785-A3D5-2D9353195A8B}"/>
                </a:ext>
              </a:extLst>
            </p:cNvPr>
            <p:cNvGrpSpPr/>
            <p:nvPr/>
          </p:nvGrpSpPr>
          <p:grpSpPr>
            <a:xfrm>
              <a:off x="4280429" y="4021665"/>
              <a:ext cx="771524" cy="430889"/>
              <a:chOff x="4911724" y="3568063"/>
              <a:chExt cx="771524" cy="430889"/>
            </a:xfrm>
          </p:grpSpPr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5808CBFC-5C87-4936-8B16-8DDEBCDEF65B}"/>
                  </a:ext>
                </a:extLst>
              </p:cNvPr>
              <p:cNvSpPr/>
              <p:nvPr/>
            </p:nvSpPr>
            <p:spPr>
              <a:xfrm>
                <a:off x="4916485" y="3578591"/>
                <a:ext cx="766763" cy="420361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381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8" name="TextBox 47">
                    <a:extLst>
                      <a:ext uri="{FF2B5EF4-FFF2-40B4-BE49-F238E27FC236}">
                        <a16:creationId xmlns:a16="http://schemas.microsoft.com/office/drawing/2014/main" id="{5C96F01B-70EA-47C5-B68F-18B3713B7A8F}"/>
                      </a:ext>
                    </a:extLst>
                  </p:cNvPr>
                  <p:cNvSpPr txBox="1"/>
                  <p:nvPr/>
                </p:nvSpPr>
                <p:spPr>
                  <a:xfrm>
                    <a:off x="4911724" y="3568063"/>
                    <a:ext cx="676275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  <m:t>𝒕𝒂𝒏𝒉</m:t>
                          </m:r>
                        </m:oMath>
                      </m:oMathPara>
                    </a14:m>
                    <a:endParaRPr lang="ko-KR" altLang="en-US" sz="1400" b="1" dirty="0"/>
                  </a:p>
                </p:txBody>
              </p:sp>
            </mc:Choice>
            <mc:Fallback xmlns="">
              <p:sp>
                <p:nvSpPr>
                  <p:cNvPr id="48" name="TextBox 47">
                    <a:extLst>
                      <a:ext uri="{FF2B5EF4-FFF2-40B4-BE49-F238E27FC236}">
                        <a16:creationId xmlns:a16="http://schemas.microsoft.com/office/drawing/2014/main" id="{5C96F01B-70EA-47C5-B68F-18B3713B7A8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911724" y="3568063"/>
                    <a:ext cx="676275" cy="400110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r="-16216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50" name="화살표: 굽음 49">
              <a:extLst>
                <a:ext uri="{FF2B5EF4-FFF2-40B4-BE49-F238E27FC236}">
                  <a16:creationId xmlns:a16="http://schemas.microsoft.com/office/drawing/2014/main" id="{276FEB95-363D-406C-9D2E-C1F642343034}"/>
                </a:ext>
              </a:extLst>
            </p:cNvPr>
            <p:cNvSpPr/>
            <p:nvPr/>
          </p:nvSpPr>
          <p:spPr>
            <a:xfrm>
              <a:off x="3703270" y="3218997"/>
              <a:ext cx="718466" cy="1599149"/>
            </a:xfrm>
            <a:prstGeom prst="bentArrow">
              <a:avLst>
                <a:gd name="adj1" fmla="val 5365"/>
                <a:gd name="adj2" fmla="val 5590"/>
                <a:gd name="adj3" fmla="val 10321"/>
                <a:gd name="adj4" fmla="val 13613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pic>
          <p:nvPicPr>
            <p:cNvPr id="55" name="그림 54">
              <a:extLst>
                <a:ext uri="{FF2B5EF4-FFF2-40B4-BE49-F238E27FC236}">
                  <a16:creationId xmlns:a16="http://schemas.microsoft.com/office/drawing/2014/main" id="{38767F57-3530-4796-A6A6-05D1B8CA33C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95973" y="3987414"/>
              <a:ext cx="676715" cy="487722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CDEE25AF-8CF4-41F0-9685-C0E152BB672E}"/>
                    </a:ext>
                  </a:extLst>
                </p:cNvPr>
                <p:cNvSpPr txBox="1"/>
                <p:nvPr/>
              </p:nvSpPr>
              <p:spPr>
                <a:xfrm>
                  <a:off x="4254255" y="3557245"/>
                  <a:ext cx="376254" cy="37805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̃"/>
                                <m:ctrlP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𝑪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𝒕</m:t>
                            </m:r>
                          </m:sub>
                        </m:sSub>
                      </m:oMath>
                    </m:oMathPara>
                  </a14:m>
                  <a:endParaRPr lang="ko-KR" altLang="en-US" b="1" dirty="0"/>
                </a:p>
              </p:txBody>
            </p:sp>
          </mc:Choice>
          <mc:Fallback xmlns="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CDEE25AF-8CF4-41F0-9685-C0E152BB672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54255" y="3557245"/>
                  <a:ext cx="376254" cy="378052"/>
                </a:xfrm>
                <a:prstGeom prst="rect">
                  <a:avLst/>
                </a:prstGeom>
                <a:blipFill>
                  <a:blip r:embed="rId15"/>
                  <a:stretch>
                    <a:fillRect t="-645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564EFDED-5A35-4BBF-B62B-A4F5BC889D0E}"/>
                    </a:ext>
                  </a:extLst>
                </p:cNvPr>
                <p:cNvSpPr txBox="1"/>
                <p:nvPr/>
              </p:nvSpPr>
              <p:spPr>
                <a:xfrm>
                  <a:off x="3367964" y="3105753"/>
                  <a:ext cx="37625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e>
                          <m:sub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𝒕</m:t>
                            </m:r>
                          </m:sub>
                        </m:sSub>
                      </m:oMath>
                    </m:oMathPara>
                  </a14:m>
                  <a:endParaRPr lang="ko-KR" altLang="en-US" b="1" dirty="0"/>
                </a:p>
              </p:txBody>
            </p:sp>
          </mc:Choice>
          <mc:Fallback xmlns="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564EFDED-5A35-4BBF-B62B-A4F5BC889D0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67964" y="3105753"/>
                  <a:ext cx="376254" cy="369332"/>
                </a:xfrm>
                <a:prstGeom prst="rect">
                  <a:avLst/>
                </a:prstGeom>
                <a:blipFill>
                  <a:blip r:embed="rId16"/>
                  <a:stretch>
                    <a:fillRect b="-163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7" name="화살표: 굽음 76">
              <a:extLst>
                <a:ext uri="{FF2B5EF4-FFF2-40B4-BE49-F238E27FC236}">
                  <a16:creationId xmlns:a16="http://schemas.microsoft.com/office/drawing/2014/main" id="{534570DC-AC70-4714-9436-8FF9928B9C53}"/>
                </a:ext>
              </a:extLst>
            </p:cNvPr>
            <p:cNvSpPr/>
            <p:nvPr/>
          </p:nvSpPr>
          <p:spPr>
            <a:xfrm>
              <a:off x="2409271" y="4744493"/>
              <a:ext cx="694824" cy="1498391"/>
            </a:xfrm>
            <a:prstGeom prst="bentArrow">
              <a:avLst>
                <a:gd name="adj1" fmla="val 8113"/>
                <a:gd name="adj2" fmla="val 4742"/>
                <a:gd name="adj3" fmla="val 25685"/>
                <a:gd name="adj4" fmla="val 18222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BD05CC73-E62F-4475-81AF-E4AFAE3BA735}"/>
                </a:ext>
              </a:extLst>
            </p:cNvPr>
            <p:cNvSpPr/>
            <p:nvPr/>
          </p:nvSpPr>
          <p:spPr>
            <a:xfrm>
              <a:off x="1489605" y="4748002"/>
              <a:ext cx="3209395" cy="6855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9C9365DC-3E12-4BDE-BD66-91C3CD5E83CC}"/>
                  </a:ext>
                </a:extLst>
              </p:cNvPr>
              <p:cNvSpPr txBox="1"/>
              <p:nvPr/>
            </p:nvSpPr>
            <p:spPr>
              <a:xfrm>
                <a:off x="8117058" y="2490795"/>
                <a:ext cx="3685736" cy="21129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e>
                        <m:sub>
                          <m: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US" altLang="ko-KR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ko-KR" altLang="en-US" sz="2000" b="1" i="1" smtClean="0">
                          <a:latin typeface="Cambria Math" panose="02040503050406030204" pitchFamily="18" charset="0"/>
                        </a:rPr>
                        <m:t>𝝈</m:t>
                      </m:r>
                      <m:d>
                        <m:dPr>
                          <m:ctrlP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b="1" i="1" smtClean="0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altLang="ko-KR" sz="2000" b="1" i="1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r>
                            <a:rPr lang="en-US" altLang="ko-KR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20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000" b="1" i="1" smtClean="0">
                                      <a:latin typeface="Cambria Math" panose="02040503050406030204" pitchFamily="18" charset="0"/>
                                    </a:rPr>
                                    <m:t>𝒉</m:t>
                                  </m:r>
                                </m:e>
                                <m:sub>
                                  <m:r>
                                    <a:rPr lang="en-US" altLang="ko-KR" sz="2000" b="1" i="1" smtClean="0"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  <m:r>
                                    <a:rPr lang="en-US" altLang="ko-KR" sz="2000" b="1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ko-KR" sz="2000" b="1" i="1" smtClean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n-US" altLang="ko-KR" sz="2000" b="1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altLang="ko-KR" sz="20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0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ko-KR" sz="2000" b="1" i="1" smtClean="0"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ko-KR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b="1" i="1" smtClean="0"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US" altLang="ko-KR" sz="2000" b="1" i="1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ko-KR" sz="2000" b="1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altLang="ko-KR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b="1" i="1" smtClean="0"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e>
                            <m:sub>
                              <m:r>
                                <a:rPr lang="en-US" altLang="ko-KR" sz="2000" b="1" i="1" smtClean="0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</m:e>
                      </m:acc>
                      <m:r>
                        <a:rPr lang="en-US" altLang="ko-KR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000" b="1" i="0" smtClean="0">
                          <a:latin typeface="Cambria Math" panose="02040503050406030204" pitchFamily="18" charset="0"/>
                        </a:rPr>
                        <m:t>𝐭𝐚𝐧𝐡</m:t>
                      </m:r>
                      <m:r>
                        <a:rPr lang="en-US" altLang="ko-KR" sz="2000" b="1" i="1" smtClean="0">
                          <a:latin typeface="Cambria Math" panose="02040503050406030204" pitchFamily="18" charset="0"/>
                        </a:rPr>
                        <m:t>⁡(</m:t>
                      </m:r>
                      <m:sSub>
                        <m:sSubPr>
                          <m:ctrlP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  <m:t>𝑪</m:t>
                          </m:r>
                        </m:sub>
                      </m:sSub>
                      <m:r>
                        <a:rPr lang="en-US" altLang="ko-KR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altLang="ko-KR" sz="2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en-US" altLang="ko-KR" sz="2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2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altLang="ko-KR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altLang="ko-KR" sz="2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ko-KR" sz="2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</m:e>
                      </m:d>
                      <m:r>
                        <a:rPr lang="en-US" altLang="ko-KR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altLang="ko-KR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𝑪</m:t>
                          </m:r>
                        </m:sub>
                      </m:sSub>
                      <m:r>
                        <a:rPr lang="en-US" altLang="ko-KR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1" dirty="0"/>
              </a:p>
              <a:p>
                <a:endParaRPr lang="en-US" altLang="ko-KR" dirty="0"/>
              </a:p>
              <a:p>
                <a:pPr marL="285750" indent="-285750">
                  <a:buFontTx/>
                  <a:buChar char="-"/>
                </a:pPr>
                <a:r>
                  <a:rPr lang="ko-KR" altLang="en-US" dirty="0"/>
                  <a:t>저장할 새로운 정보를 결정</a:t>
                </a:r>
                <a:endParaRPr lang="en-US" altLang="ko-KR" dirty="0"/>
              </a:p>
              <a:p>
                <a:pPr marL="285750" indent="-285750">
                  <a:buFontTx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ko-KR" dirty="0"/>
                  <a:t>: </a:t>
                </a:r>
                <a:r>
                  <a:rPr lang="ko-KR" altLang="en-US" dirty="0"/>
                  <a:t>입력 </a:t>
                </a:r>
                <a:r>
                  <a:rPr lang="en-US" altLang="ko-KR" dirty="0"/>
                  <a:t>x</a:t>
                </a:r>
                <a:r>
                  <a:rPr lang="ko-KR" altLang="en-US" dirty="0"/>
                  <a:t>가 </a:t>
                </a:r>
                <a:r>
                  <a:rPr lang="ko-KR" altLang="en-US" dirty="0" err="1"/>
                  <a:t>들어올건지</a:t>
                </a:r>
                <a:r>
                  <a:rPr lang="en-US" altLang="ko-KR" dirty="0"/>
                  <a:t>(0/1)</a:t>
                </a:r>
              </a:p>
              <a:p>
                <a:pPr marL="285750" indent="-285750">
                  <a:buFontTx/>
                  <a:buChar char="-"/>
                </a:pP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altLang="ko-KR" dirty="0"/>
                  <a:t>: </a:t>
                </a:r>
                <a:r>
                  <a:rPr lang="ko-KR" altLang="en-US" dirty="0"/>
                  <a:t>셀 상태에 더해질 수 있는 새로운 벡터 후보</a:t>
                </a:r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9C9365DC-3E12-4BDE-BD66-91C3CD5E83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7058" y="2490795"/>
                <a:ext cx="3685736" cy="2112951"/>
              </a:xfrm>
              <a:prstGeom prst="rect">
                <a:avLst/>
              </a:prstGeom>
              <a:blipFill>
                <a:blip r:embed="rId17"/>
                <a:stretch>
                  <a:fillRect l="-1821" r="-662" b="-37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제목 1">
            <a:extLst>
              <a:ext uri="{FF2B5EF4-FFF2-40B4-BE49-F238E27FC236}">
                <a16:creationId xmlns:a16="http://schemas.microsoft.com/office/drawing/2014/main" id="{6FC67D4D-0684-4470-A597-A6E5FC27D257}"/>
              </a:ext>
            </a:extLst>
          </p:cNvPr>
          <p:cNvSpPr txBox="1">
            <a:spLocks/>
          </p:cNvSpPr>
          <p:nvPr/>
        </p:nvSpPr>
        <p:spPr>
          <a:xfrm>
            <a:off x="820317" y="603130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/>
              <a:t>LSTM(Long</a:t>
            </a:r>
            <a:r>
              <a:rPr lang="ko-KR" altLang="en-US" dirty="0"/>
              <a:t> </a:t>
            </a:r>
            <a:r>
              <a:rPr lang="en-US" altLang="ko-KR" dirty="0"/>
              <a:t>Short Term Memory)</a:t>
            </a:r>
          </a:p>
          <a:p>
            <a:r>
              <a:rPr lang="en-US" altLang="ko-KR" sz="3200" dirty="0"/>
              <a:t>-Input Gate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4174945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화살표: 위쪽 73">
            <a:extLst>
              <a:ext uri="{FF2B5EF4-FFF2-40B4-BE49-F238E27FC236}">
                <a16:creationId xmlns:a16="http://schemas.microsoft.com/office/drawing/2014/main" id="{29C3FD3F-8E33-43A1-96C5-F47316C40B9C}"/>
              </a:ext>
            </a:extLst>
          </p:cNvPr>
          <p:cNvSpPr/>
          <p:nvPr/>
        </p:nvSpPr>
        <p:spPr>
          <a:xfrm>
            <a:off x="3675778" y="4119431"/>
            <a:ext cx="115409" cy="681932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4" name="화살표: 위쪽 83">
            <a:extLst>
              <a:ext uri="{FF2B5EF4-FFF2-40B4-BE49-F238E27FC236}">
                <a16:creationId xmlns:a16="http://schemas.microsoft.com/office/drawing/2014/main" id="{902E0915-1DDD-4F35-B8FF-2E7DC0CC44E1}"/>
              </a:ext>
            </a:extLst>
          </p:cNvPr>
          <p:cNvSpPr/>
          <p:nvPr/>
        </p:nvSpPr>
        <p:spPr>
          <a:xfrm>
            <a:off x="2828854" y="4053035"/>
            <a:ext cx="115409" cy="681932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5E14AF05-127D-4611-8B7E-3EEFB8FA8559}"/>
              </a:ext>
            </a:extLst>
          </p:cNvPr>
          <p:cNvGrpSpPr/>
          <p:nvPr/>
        </p:nvGrpSpPr>
        <p:grpSpPr>
          <a:xfrm>
            <a:off x="6601351" y="1209221"/>
            <a:ext cx="503243" cy="3552167"/>
            <a:chOff x="7231057" y="1238249"/>
            <a:chExt cx="503243" cy="3552167"/>
          </a:xfrm>
        </p:grpSpPr>
        <p:sp>
          <p:nvSpPr>
            <p:cNvPr id="42" name="화살표: 굽음 41">
              <a:extLst>
                <a:ext uri="{FF2B5EF4-FFF2-40B4-BE49-F238E27FC236}">
                  <a16:creationId xmlns:a16="http://schemas.microsoft.com/office/drawing/2014/main" id="{5A69C791-7E97-42BE-98C0-6C86B32D5989}"/>
                </a:ext>
              </a:extLst>
            </p:cNvPr>
            <p:cNvSpPr/>
            <p:nvPr/>
          </p:nvSpPr>
          <p:spPr>
            <a:xfrm rot="5400000" flipH="1">
              <a:off x="5647881" y="2821425"/>
              <a:ext cx="3552167" cy="385816"/>
            </a:xfrm>
            <a:prstGeom prst="bentArrow">
              <a:avLst>
                <a:gd name="adj1" fmla="val 15371"/>
                <a:gd name="adj2" fmla="val 20027"/>
                <a:gd name="adj3" fmla="val 18133"/>
                <a:gd name="adj4" fmla="val 43239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2513891A-A90F-416B-B9A2-B2FAA1CC0326}"/>
                </a:ext>
              </a:extLst>
            </p:cNvPr>
            <p:cNvSpPr/>
            <p:nvPr/>
          </p:nvSpPr>
          <p:spPr>
            <a:xfrm>
              <a:off x="7362825" y="2181224"/>
              <a:ext cx="371475" cy="408612"/>
            </a:xfrm>
            <a:prstGeom prst="rect">
              <a:avLst/>
            </a:prstGeom>
            <a:solidFill>
              <a:srgbClr val="CADF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4" name="화살표: 굽음 43">
            <a:extLst>
              <a:ext uri="{FF2B5EF4-FFF2-40B4-BE49-F238E27FC236}">
                <a16:creationId xmlns:a16="http://schemas.microsoft.com/office/drawing/2014/main" id="{895F5215-5C8C-427A-B054-0F0588168710}"/>
              </a:ext>
            </a:extLst>
          </p:cNvPr>
          <p:cNvSpPr/>
          <p:nvPr/>
        </p:nvSpPr>
        <p:spPr>
          <a:xfrm flipV="1">
            <a:off x="6414762" y="2340992"/>
            <a:ext cx="1462309" cy="2478205"/>
          </a:xfrm>
          <a:prstGeom prst="bentArrow">
            <a:avLst>
              <a:gd name="adj1" fmla="val 5365"/>
              <a:gd name="adj2" fmla="val 5590"/>
              <a:gd name="adj3" fmla="val 6344"/>
              <a:gd name="adj4" fmla="val 13613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1" name="순서도: 가산 접합 50">
            <a:extLst>
              <a:ext uri="{FF2B5EF4-FFF2-40B4-BE49-F238E27FC236}">
                <a16:creationId xmlns:a16="http://schemas.microsoft.com/office/drawing/2014/main" id="{FBC168E4-696D-4DFA-90DF-BE34493C4B43}"/>
              </a:ext>
            </a:extLst>
          </p:cNvPr>
          <p:cNvSpPr/>
          <p:nvPr/>
        </p:nvSpPr>
        <p:spPr>
          <a:xfrm>
            <a:off x="6259248" y="3104466"/>
            <a:ext cx="409575" cy="371475"/>
          </a:xfrm>
          <a:prstGeom prst="flowChartSummingJunction">
            <a:avLst/>
          </a:prstGeom>
          <a:solidFill>
            <a:srgbClr val="C5E0B4"/>
          </a:solidFill>
          <a:ln w="381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F2EAAFB6-DDB7-4DE4-8A28-A175A76D4BDA}"/>
              </a:ext>
            </a:extLst>
          </p:cNvPr>
          <p:cNvGrpSpPr/>
          <p:nvPr/>
        </p:nvGrpSpPr>
        <p:grpSpPr>
          <a:xfrm>
            <a:off x="6075894" y="2579858"/>
            <a:ext cx="771524" cy="421364"/>
            <a:chOff x="4911724" y="3568063"/>
            <a:chExt cx="771524" cy="421364"/>
          </a:xfrm>
        </p:grpSpPr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37941737-834B-4F86-B6F1-79ACDCA3EC47}"/>
                </a:ext>
              </a:extLst>
            </p:cNvPr>
            <p:cNvSpPr/>
            <p:nvPr/>
          </p:nvSpPr>
          <p:spPr>
            <a:xfrm>
              <a:off x="4916485" y="3569066"/>
              <a:ext cx="766763" cy="420361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89164B9B-74D5-48D1-A69C-23AE0798B30C}"/>
                    </a:ext>
                  </a:extLst>
                </p:cNvPr>
                <p:cNvSpPr txBox="1"/>
                <p:nvPr/>
              </p:nvSpPr>
              <p:spPr>
                <a:xfrm>
                  <a:off x="4911724" y="3568063"/>
                  <a:ext cx="676275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  <m:t>𝒕𝒂𝒏𝒉</m:t>
                        </m:r>
                      </m:oMath>
                    </m:oMathPara>
                  </a14:m>
                  <a:endParaRPr lang="ko-KR" altLang="en-US" sz="1400" b="1" dirty="0"/>
                </a:p>
              </p:txBody>
            </p:sp>
          </mc:Choice>
          <mc:Fallback xmlns="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89164B9B-74D5-48D1-A69C-23AE0798B30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11724" y="3568063"/>
                  <a:ext cx="676275" cy="400110"/>
                </a:xfrm>
                <a:prstGeom prst="rect">
                  <a:avLst/>
                </a:prstGeom>
                <a:blipFill>
                  <a:blip r:embed="rId3"/>
                  <a:stretch>
                    <a:fillRect l="-901" r="-15315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2FBAEBA8-38CA-483A-B490-111CCE439085}"/>
              </a:ext>
            </a:extLst>
          </p:cNvPr>
          <p:cNvGrpSpPr/>
          <p:nvPr/>
        </p:nvGrpSpPr>
        <p:grpSpPr>
          <a:xfrm>
            <a:off x="2989420" y="3234805"/>
            <a:ext cx="3251573" cy="1583341"/>
            <a:chOff x="2119310" y="3263833"/>
            <a:chExt cx="4747008" cy="1583342"/>
          </a:xfrm>
        </p:grpSpPr>
        <p:sp>
          <p:nvSpPr>
            <p:cNvPr id="57" name="화살표: 굽음 56">
              <a:extLst>
                <a:ext uri="{FF2B5EF4-FFF2-40B4-BE49-F238E27FC236}">
                  <a16:creationId xmlns:a16="http://schemas.microsoft.com/office/drawing/2014/main" id="{955ECC90-31E6-4A42-90A3-FDD76EC956FF}"/>
                </a:ext>
              </a:extLst>
            </p:cNvPr>
            <p:cNvSpPr/>
            <p:nvPr/>
          </p:nvSpPr>
          <p:spPr>
            <a:xfrm rot="16200000" flipV="1">
              <a:off x="3471783" y="2068290"/>
              <a:ext cx="1426412" cy="4131357"/>
            </a:xfrm>
            <a:prstGeom prst="bentArrow">
              <a:avLst>
                <a:gd name="adj1" fmla="val 5006"/>
                <a:gd name="adj2" fmla="val 2503"/>
                <a:gd name="adj3" fmla="val 6344"/>
                <a:gd name="adj4" fmla="val 14581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58" name="화살표: 굽음 57">
              <a:extLst>
                <a:ext uri="{FF2B5EF4-FFF2-40B4-BE49-F238E27FC236}">
                  <a16:creationId xmlns:a16="http://schemas.microsoft.com/office/drawing/2014/main" id="{D28D158B-A9E3-46AF-8B35-4EC37CD9DA30}"/>
                </a:ext>
              </a:extLst>
            </p:cNvPr>
            <p:cNvSpPr/>
            <p:nvPr/>
          </p:nvSpPr>
          <p:spPr>
            <a:xfrm>
              <a:off x="6135260" y="3263833"/>
              <a:ext cx="731058" cy="812656"/>
            </a:xfrm>
            <a:prstGeom prst="bentArrow">
              <a:avLst>
                <a:gd name="adj1" fmla="val 14995"/>
                <a:gd name="adj2" fmla="val 12480"/>
                <a:gd name="adj3" fmla="val 15092"/>
                <a:gd name="adj4" fmla="val 21242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59" name="그림 58">
            <a:extLst>
              <a:ext uri="{FF2B5EF4-FFF2-40B4-BE49-F238E27FC236}">
                <a16:creationId xmlns:a16="http://schemas.microsoft.com/office/drawing/2014/main" id="{6B26394A-9176-45EC-8F03-5E0F5DEF08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6980" y="3977859"/>
            <a:ext cx="676715" cy="48772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0A9EB2DB-B732-4AF5-B4D2-F3B353DB7B01}"/>
                  </a:ext>
                </a:extLst>
              </p:cNvPr>
              <p:cNvSpPr txBox="1"/>
              <p:nvPr/>
            </p:nvSpPr>
            <p:spPr>
              <a:xfrm>
                <a:off x="1207452" y="4365635"/>
                <a:ext cx="37625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b="1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0A9EB2DB-B732-4AF5-B4D2-F3B353DB7B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7452" y="4365635"/>
                <a:ext cx="376254" cy="369332"/>
              </a:xfrm>
              <a:prstGeom prst="rect">
                <a:avLst/>
              </a:prstGeom>
              <a:blipFill>
                <a:blip r:embed="rId5"/>
                <a:stretch>
                  <a:fillRect r="-56452" b="-327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CCB3CBAF-6D01-4EE1-B4D8-67D3ACA7F728}"/>
                  </a:ext>
                </a:extLst>
              </p:cNvPr>
              <p:cNvSpPr txBox="1"/>
              <p:nvPr/>
            </p:nvSpPr>
            <p:spPr>
              <a:xfrm>
                <a:off x="7599345" y="4365635"/>
                <a:ext cx="37625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</m:oMath>
                  </m:oMathPara>
                </a14:m>
                <a:endParaRPr lang="ko-KR" altLang="en-US" b="1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CCB3CBAF-6D01-4EE1-B4D8-67D3ACA7F7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9345" y="4365635"/>
                <a:ext cx="376254" cy="369332"/>
              </a:xfrm>
              <a:prstGeom prst="rect">
                <a:avLst/>
              </a:prstGeom>
              <a:blipFill>
                <a:blip r:embed="rId6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B3BDD569-3CE3-4CC6-AD30-1017C5CA8909}"/>
                  </a:ext>
                </a:extLst>
              </p:cNvPr>
              <p:cNvSpPr txBox="1"/>
              <p:nvPr/>
            </p:nvSpPr>
            <p:spPr>
              <a:xfrm>
                <a:off x="5513894" y="2869397"/>
                <a:ext cx="37625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𝒐</m:t>
                          </m:r>
                        </m:e>
                        <m:sub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</m:oMath>
                  </m:oMathPara>
                </a14:m>
                <a:endParaRPr lang="ko-KR" altLang="en-US" b="1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B3BDD569-3CE3-4CC6-AD30-1017C5CA89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3894" y="2869397"/>
                <a:ext cx="376254" cy="369332"/>
              </a:xfrm>
              <a:prstGeom prst="rect">
                <a:avLst/>
              </a:prstGeom>
              <a:blipFill>
                <a:blip r:embed="rId7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378DC50D-A96B-4D17-88CB-939C2ACEFBEE}"/>
                  </a:ext>
                </a:extLst>
              </p:cNvPr>
              <p:cNvSpPr txBox="1"/>
              <p:nvPr/>
            </p:nvSpPr>
            <p:spPr>
              <a:xfrm>
                <a:off x="2033016" y="5791749"/>
                <a:ext cx="37625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</m:oMath>
                  </m:oMathPara>
                </a14:m>
                <a:endParaRPr lang="ko-KR" altLang="en-US" b="1" dirty="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378DC50D-A96B-4D17-88CB-939C2ACEFB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3016" y="5791749"/>
                <a:ext cx="376254" cy="369332"/>
              </a:xfrm>
              <a:prstGeom prst="rect">
                <a:avLst/>
              </a:prstGeom>
              <a:blipFill>
                <a:blip r:embed="rId8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3F59B5FE-08FC-4F35-A566-E2D8FA2DC835}"/>
                  </a:ext>
                </a:extLst>
              </p:cNvPr>
              <p:cNvSpPr txBox="1"/>
              <p:nvPr/>
            </p:nvSpPr>
            <p:spPr>
              <a:xfrm>
                <a:off x="6490488" y="1242038"/>
                <a:ext cx="37625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</m:oMath>
                  </m:oMathPara>
                </a14:m>
                <a:endParaRPr lang="ko-KR" altLang="en-US" b="1" dirty="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3F59B5FE-08FC-4F35-A566-E2D8FA2DC8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0488" y="1242038"/>
                <a:ext cx="376254" cy="369332"/>
              </a:xfrm>
              <a:prstGeom prst="rect">
                <a:avLst/>
              </a:prstGeom>
              <a:blipFill>
                <a:blip r:embed="rId9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0886622-B856-4BBE-BEB7-9D5E6C6E3A51}"/>
                  </a:ext>
                </a:extLst>
              </p:cNvPr>
              <p:cNvSpPr txBox="1"/>
              <p:nvPr/>
            </p:nvSpPr>
            <p:spPr>
              <a:xfrm>
                <a:off x="1256226" y="1933600"/>
                <a:ext cx="37625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b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b="1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0886622-B856-4BBE-BEB7-9D5E6C6E3A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6226" y="1933600"/>
                <a:ext cx="376254" cy="369332"/>
              </a:xfrm>
              <a:prstGeom prst="rect">
                <a:avLst/>
              </a:prstGeom>
              <a:blipFill>
                <a:blip r:embed="rId10"/>
                <a:stretch>
                  <a:fillRect r="-56452" b="-327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6" name="그룹 75">
            <a:extLst>
              <a:ext uri="{FF2B5EF4-FFF2-40B4-BE49-F238E27FC236}">
                <a16:creationId xmlns:a16="http://schemas.microsoft.com/office/drawing/2014/main" id="{D4F9045D-76D8-4862-A223-DFE707810C84}"/>
              </a:ext>
            </a:extLst>
          </p:cNvPr>
          <p:cNvGrpSpPr/>
          <p:nvPr/>
        </p:nvGrpSpPr>
        <p:grpSpPr>
          <a:xfrm>
            <a:off x="2561168" y="3994034"/>
            <a:ext cx="676275" cy="466700"/>
            <a:chOff x="3190874" y="3375362"/>
            <a:chExt cx="676275" cy="466700"/>
          </a:xfrm>
        </p:grpSpPr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F240C0D9-37C6-48D7-BA11-4F8A8E7D81B2}"/>
                </a:ext>
              </a:extLst>
            </p:cNvPr>
            <p:cNvSpPr/>
            <p:nvPr/>
          </p:nvSpPr>
          <p:spPr>
            <a:xfrm>
              <a:off x="3209925" y="3421701"/>
              <a:ext cx="628650" cy="42036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B424A045-443E-4C0C-A7FD-6A0885DAAFE4}"/>
                    </a:ext>
                  </a:extLst>
                </p:cNvPr>
                <p:cNvSpPr txBox="1"/>
                <p:nvPr/>
              </p:nvSpPr>
              <p:spPr>
                <a:xfrm>
                  <a:off x="3190874" y="3375362"/>
                  <a:ext cx="676275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sz="2400" b="1" i="1" smtClean="0">
                            <a:latin typeface="Cambria Math" panose="02040503050406030204" pitchFamily="18" charset="0"/>
                          </a:rPr>
                          <m:t>𝝈</m:t>
                        </m:r>
                      </m:oMath>
                    </m:oMathPara>
                  </a14:m>
                  <a:endParaRPr lang="ko-KR" altLang="en-US" sz="1600" b="1" dirty="0"/>
                </a:p>
              </p:txBody>
            </p:sp>
          </mc:Choice>
          <mc:Fallback xmlns="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B424A045-443E-4C0C-A7FD-6A0885DAAFE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90874" y="3375362"/>
                  <a:ext cx="676275" cy="461665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5" name="화살표: 위쪽 44">
            <a:extLst>
              <a:ext uri="{FF2B5EF4-FFF2-40B4-BE49-F238E27FC236}">
                <a16:creationId xmlns:a16="http://schemas.microsoft.com/office/drawing/2014/main" id="{25952ADF-A0E6-48B4-B4BE-7D71E5D6E5F4}"/>
              </a:ext>
            </a:extLst>
          </p:cNvPr>
          <p:cNvSpPr/>
          <p:nvPr/>
        </p:nvSpPr>
        <p:spPr>
          <a:xfrm>
            <a:off x="4610391" y="4108033"/>
            <a:ext cx="115409" cy="681932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53A0063D-6635-4785-A3D5-2D9353195A8B}"/>
              </a:ext>
            </a:extLst>
          </p:cNvPr>
          <p:cNvGrpSpPr/>
          <p:nvPr/>
        </p:nvGrpSpPr>
        <p:grpSpPr>
          <a:xfrm>
            <a:off x="4280429" y="4021665"/>
            <a:ext cx="771524" cy="430889"/>
            <a:chOff x="4911724" y="3568063"/>
            <a:chExt cx="771524" cy="430889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5808CBFC-5C87-4936-8B16-8DDEBCDEF65B}"/>
                </a:ext>
              </a:extLst>
            </p:cNvPr>
            <p:cNvSpPr/>
            <p:nvPr/>
          </p:nvSpPr>
          <p:spPr>
            <a:xfrm>
              <a:off x="4916485" y="3578591"/>
              <a:ext cx="766763" cy="42036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5C96F01B-70EA-47C5-B68F-18B3713B7A8F}"/>
                    </a:ext>
                  </a:extLst>
                </p:cNvPr>
                <p:cNvSpPr txBox="1"/>
                <p:nvPr/>
              </p:nvSpPr>
              <p:spPr>
                <a:xfrm>
                  <a:off x="4911724" y="3568063"/>
                  <a:ext cx="676275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  <m:t>𝒕𝒂𝒏𝒉</m:t>
                        </m:r>
                      </m:oMath>
                    </m:oMathPara>
                  </a14:m>
                  <a:endParaRPr lang="ko-KR" altLang="en-US" sz="1400" b="1" dirty="0"/>
                </a:p>
              </p:txBody>
            </p:sp>
          </mc:Choice>
          <mc:Fallback xmlns="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5C96F01B-70EA-47C5-B68F-18B3713B7A8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11724" y="3568063"/>
                  <a:ext cx="676275" cy="400110"/>
                </a:xfrm>
                <a:prstGeom prst="rect">
                  <a:avLst/>
                </a:prstGeom>
                <a:blipFill>
                  <a:blip r:embed="rId12"/>
                  <a:stretch>
                    <a:fillRect r="-1621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55" name="그림 54">
            <a:extLst>
              <a:ext uri="{FF2B5EF4-FFF2-40B4-BE49-F238E27FC236}">
                <a16:creationId xmlns:a16="http://schemas.microsoft.com/office/drawing/2014/main" id="{38767F57-3530-4796-A6A6-05D1B8CA33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5973" y="3987414"/>
            <a:ext cx="676715" cy="487722"/>
          </a:xfrm>
          <a:prstGeom prst="rect">
            <a:avLst/>
          </a:prstGeom>
        </p:spPr>
      </p:pic>
      <p:sp>
        <p:nvSpPr>
          <p:cNvPr id="77" name="화살표: 굽음 76">
            <a:extLst>
              <a:ext uri="{FF2B5EF4-FFF2-40B4-BE49-F238E27FC236}">
                <a16:creationId xmlns:a16="http://schemas.microsoft.com/office/drawing/2014/main" id="{534570DC-AC70-4714-9436-8FF9928B9C53}"/>
              </a:ext>
            </a:extLst>
          </p:cNvPr>
          <p:cNvSpPr/>
          <p:nvPr/>
        </p:nvSpPr>
        <p:spPr>
          <a:xfrm>
            <a:off x="2428875" y="4744493"/>
            <a:ext cx="675220" cy="1498391"/>
          </a:xfrm>
          <a:prstGeom prst="bentArrow">
            <a:avLst>
              <a:gd name="adj1" fmla="val 8113"/>
              <a:gd name="adj2" fmla="val 4742"/>
              <a:gd name="adj3" fmla="val 25685"/>
              <a:gd name="adj4" fmla="val 18222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BD05CC73-E62F-4475-81AF-E4AFAE3BA735}"/>
              </a:ext>
            </a:extLst>
          </p:cNvPr>
          <p:cNvSpPr/>
          <p:nvPr/>
        </p:nvSpPr>
        <p:spPr>
          <a:xfrm>
            <a:off x="1489602" y="4739122"/>
            <a:ext cx="3209395" cy="7902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9C9365DC-3E12-4BDE-BD66-91C3CD5E83CC}"/>
                  </a:ext>
                </a:extLst>
              </p:cNvPr>
              <p:cNvSpPr txBox="1"/>
              <p:nvPr/>
            </p:nvSpPr>
            <p:spPr>
              <a:xfrm>
                <a:off x="8193071" y="2490795"/>
                <a:ext cx="3476048" cy="3795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b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US" altLang="ko-KR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𝒇</m:t>
                          </m:r>
                        </m:e>
                        <m:sub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US" altLang="ko-KR" b="1" i="1" smtClean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b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ko-KR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e>
                        <m:sub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US" altLang="ko-KR" b="1" i="1" smtClean="0">
                          <a:latin typeface="Cambria Math" panose="02040503050406030204" pitchFamily="18" charset="0"/>
                        </a:rPr>
                        <m:t>∗</m:t>
                      </m:r>
                      <m:acc>
                        <m:accPr>
                          <m:chr m:val="̃"/>
                          <m:ctrlPr>
                            <a:rPr lang="en-US" altLang="ko-KR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altLang="ko-KR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1" i="1"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e>
                            <m:sub>
                              <m:r>
                                <a:rPr lang="en-US" altLang="ko-KR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altLang="ko-KR" b="1" dirty="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9C9365DC-3E12-4BDE-BD66-91C3CD5E83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3071" y="2490795"/>
                <a:ext cx="3476048" cy="379527"/>
              </a:xfrm>
              <a:prstGeom prst="rect">
                <a:avLst/>
              </a:prstGeom>
              <a:blipFill>
                <a:blip r:embed="rId13"/>
                <a:stretch>
                  <a:fillRect t="-1613" r="-3333" b="-145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사각형: 둥근 모서리 72">
            <a:extLst>
              <a:ext uri="{FF2B5EF4-FFF2-40B4-BE49-F238E27FC236}">
                <a16:creationId xmlns:a16="http://schemas.microsoft.com/office/drawing/2014/main" id="{56DA8A88-3878-4764-8438-462C4B8614AC}"/>
              </a:ext>
            </a:extLst>
          </p:cNvPr>
          <p:cNvSpPr/>
          <p:nvPr/>
        </p:nvSpPr>
        <p:spPr>
          <a:xfrm>
            <a:off x="1986491" y="1741535"/>
            <a:ext cx="5359400" cy="3467100"/>
          </a:xfrm>
          <a:prstGeom prst="roundRect">
            <a:avLst/>
          </a:prstGeom>
          <a:solidFill>
            <a:schemeClr val="accent5">
              <a:lumMod val="40000"/>
              <a:lumOff val="6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F0491E8E-94DF-4B0A-B6F1-9BF5B0C15F48}"/>
              </a:ext>
            </a:extLst>
          </p:cNvPr>
          <p:cNvGrpSpPr/>
          <p:nvPr/>
        </p:nvGrpSpPr>
        <p:grpSpPr>
          <a:xfrm>
            <a:off x="1489605" y="1940981"/>
            <a:ext cx="6440052" cy="2089627"/>
            <a:chOff x="1489605" y="1940981"/>
            <a:chExt cx="6440052" cy="2089627"/>
          </a:xfrm>
        </p:grpSpPr>
        <p:sp>
          <p:nvSpPr>
            <p:cNvPr id="82" name="화살표: 위쪽 81">
              <a:extLst>
                <a:ext uri="{FF2B5EF4-FFF2-40B4-BE49-F238E27FC236}">
                  <a16:creationId xmlns:a16="http://schemas.microsoft.com/office/drawing/2014/main" id="{768B5D44-4C7E-43ED-BF77-7581A65B6D09}"/>
                </a:ext>
              </a:extLst>
            </p:cNvPr>
            <p:cNvSpPr/>
            <p:nvPr/>
          </p:nvSpPr>
          <p:spPr>
            <a:xfrm>
              <a:off x="4609890" y="2560809"/>
              <a:ext cx="100802" cy="1459270"/>
            </a:xfrm>
            <a:prstGeom prst="up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9" name="순서도: 가산 접합 48">
              <a:extLst>
                <a:ext uri="{FF2B5EF4-FFF2-40B4-BE49-F238E27FC236}">
                  <a16:creationId xmlns:a16="http://schemas.microsoft.com/office/drawing/2014/main" id="{D2E36EAA-9842-4179-B746-85958154CB00}"/>
                </a:ext>
              </a:extLst>
            </p:cNvPr>
            <p:cNvSpPr/>
            <p:nvPr/>
          </p:nvSpPr>
          <p:spPr>
            <a:xfrm>
              <a:off x="4461404" y="3104466"/>
              <a:ext cx="409575" cy="371475"/>
            </a:xfrm>
            <a:prstGeom prst="flowChartSummingJunction">
              <a:avLst/>
            </a:prstGeom>
            <a:solidFill>
              <a:srgbClr val="C5E0B4"/>
            </a:solidFill>
            <a:ln w="3810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7C5FD91A-C44E-4D83-B464-8633743D4AC6}"/>
                    </a:ext>
                  </a:extLst>
                </p:cNvPr>
                <p:cNvSpPr txBox="1"/>
                <p:nvPr/>
              </p:nvSpPr>
              <p:spPr>
                <a:xfrm>
                  <a:off x="2502304" y="3105753"/>
                  <a:ext cx="37625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𝒇</m:t>
                            </m:r>
                          </m:e>
                          <m:sub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𝒕</m:t>
                            </m:r>
                          </m:sub>
                        </m:sSub>
                      </m:oMath>
                    </m:oMathPara>
                  </a14:m>
                  <a:endParaRPr lang="ko-KR" altLang="en-US" b="1" dirty="0"/>
                </a:p>
              </p:txBody>
            </p:sp>
          </mc:Choice>
          <mc:Fallback xmlns="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7C5FD91A-C44E-4D83-B464-8633743D4AC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02304" y="3105753"/>
                  <a:ext cx="376254" cy="369332"/>
                </a:xfrm>
                <a:prstGeom prst="rect">
                  <a:avLst/>
                </a:prstGeom>
                <a:blipFill>
                  <a:blip r:embed="rId14"/>
                  <a:stretch>
                    <a:fillRect l="-4839" b="-1639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8" name="화살표: 오른쪽 67">
              <a:extLst>
                <a:ext uri="{FF2B5EF4-FFF2-40B4-BE49-F238E27FC236}">
                  <a16:creationId xmlns:a16="http://schemas.microsoft.com/office/drawing/2014/main" id="{9CCD9989-738D-468D-B6E4-DF437B1FE6DA}"/>
                </a:ext>
              </a:extLst>
            </p:cNvPr>
            <p:cNvSpPr/>
            <p:nvPr/>
          </p:nvSpPr>
          <p:spPr>
            <a:xfrm>
              <a:off x="1489605" y="2276022"/>
              <a:ext cx="6353175" cy="161925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순서도: 가산 접합 68">
              <a:extLst>
                <a:ext uri="{FF2B5EF4-FFF2-40B4-BE49-F238E27FC236}">
                  <a16:creationId xmlns:a16="http://schemas.microsoft.com/office/drawing/2014/main" id="{5160C056-B273-4070-AD6B-61D031E4EF8E}"/>
                </a:ext>
              </a:extLst>
            </p:cNvPr>
            <p:cNvSpPr/>
            <p:nvPr/>
          </p:nvSpPr>
          <p:spPr>
            <a:xfrm>
              <a:off x="2694519" y="2171246"/>
              <a:ext cx="409575" cy="371475"/>
            </a:xfrm>
            <a:prstGeom prst="flowChartSummingJunction">
              <a:avLst/>
            </a:prstGeom>
            <a:solidFill>
              <a:srgbClr val="C5E0B4"/>
            </a:solidFill>
            <a:ln w="3810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순서도: 논리합 69">
              <a:extLst>
                <a:ext uri="{FF2B5EF4-FFF2-40B4-BE49-F238E27FC236}">
                  <a16:creationId xmlns:a16="http://schemas.microsoft.com/office/drawing/2014/main" id="{55C88D6C-959C-43E9-836D-142258FC2682}"/>
                </a:ext>
              </a:extLst>
            </p:cNvPr>
            <p:cNvSpPr/>
            <p:nvPr/>
          </p:nvSpPr>
          <p:spPr>
            <a:xfrm>
              <a:off x="4461404" y="2171246"/>
              <a:ext cx="409575" cy="371475"/>
            </a:xfrm>
            <a:prstGeom prst="flowChartOr">
              <a:avLst/>
            </a:prstGeom>
            <a:solidFill>
              <a:srgbClr val="C5E0B4"/>
            </a:solidFill>
            <a:ln w="3810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F251ED19-5954-4A7E-8BE5-305B91908697}"/>
                    </a:ext>
                  </a:extLst>
                </p:cNvPr>
                <p:cNvSpPr txBox="1"/>
                <p:nvPr/>
              </p:nvSpPr>
              <p:spPr>
                <a:xfrm>
                  <a:off x="7553403" y="1940981"/>
                  <a:ext cx="37625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𝑪</m:t>
                            </m:r>
                          </m:e>
                          <m:sub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𝒕</m:t>
                            </m:r>
                          </m:sub>
                        </m:sSub>
                      </m:oMath>
                    </m:oMathPara>
                  </a14:m>
                  <a:endParaRPr lang="ko-KR" altLang="en-US" b="1" dirty="0"/>
                </a:p>
              </p:txBody>
            </p:sp>
          </mc:Choice>
          <mc:Fallback xmlns="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F251ED19-5954-4A7E-8BE5-305B9190869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53403" y="1940981"/>
                  <a:ext cx="376254" cy="369332"/>
                </a:xfrm>
                <a:prstGeom prst="rect">
                  <a:avLst/>
                </a:prstGeom>
                <a:blipFill>
                  <a:blip r:embed="rId15"/>
                  <a:stretch>
                    <a:fillRect b="-163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5" name="화살표: 위쪽 74">
              <a:extLst>
                <a:ext uri="{FF2B5EF4-FFF2-40B4-BE49-F238E27FC236}">
                  <a16:creationId xmlns:a16="http://schemas.microsoft.com/office/drawing/2014/main" id="{8048E6A6-F9D3-4FEA-942F-A4B73DE4551E}"/>
                </a:ext>
              </a:extLst>
            </p:cNvPr>
            <p:cNvSpPr/>
            <p:nvPr/>
          </p:nvSpPr>
          <p:spPr>
            <a:xfrm>
              <a:off x="2833671" y="2542722"/>
              <a:ext cx="107345" cy="1478944"/>
            </a:xfrm>
            <a:prstGeom prst="up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50" name="화살표: 굽음 49">
              <a:extLst>
                <a:ext uri="{FF2B5EF4-FFF2-40B4-BE49-F238E27FC236}">
                  <a16:creationId xmlns:a16="http://schemas.microsoft.com/office/drawing/2014/main" id="{276FEB95-363D-406C-9D2E-C1F642343034}"/>
                </a:ext>
              </a:extLst>
            </p:cNvPr>
            <p:cNvSpPr/>
            <p:nvPr/>
          </p:nvSpPr>
          <p:spPr>
            <a:xfrm>
              <a:off x="3703270" y="3218998"/>
              <a:ext cx="718466" cy="811610"/>
            </a:xfrm>
            <a:prstGeom prst="bentArrow">
              <a:avLst>
                <a:gd name="adj1" fmla="val 5365"/>
                <a:gd name="adj2" fmla="val 5590"/>
                <a:gd name="adj3" fmla="val 10321"/>
                <a:gd name="adj4" fmla="val 13613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CDEE25AF-8CF4-41F0-9685-C0E152BB672E}"/>
                    </a:ext>
                  </a:extLst>
                </p:cNvPr>
                <p:cNvSpPr txBox="1"/>
                <p:nvPr/>
              </p:nvSpPr>
              <p:spPr>
                <a:xfrm>
                  <a:off x="4254255" y="3557245"/>
                  <a:ext cx="376254" cy="37805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̃"/>
                                <m:ctrlP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𝑪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𝒕</m:t>
                            </m:r>
                          </m:sub>
                        </m:sSub>
                      </m:oMath>
                    </m:oMathPara>
                  </a14:m>
                  <a:endParaRPr lang="ko-KR" altLang="en-US" b="1" dirty="0"/>
                </a:p>
              </p:txBody>
            </p:sp>
          </mc:Choice>
          <mc:Fallback xmlns="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CDEE25AF-8CF4-41F0-9685-C0E152BB672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54255" y="3557245"/>
                  <a:ext cx="376254" cy="378052"/>
                </a:xfrm>
                <a:prstGeom prst="rect">
                  <a:avLst/>
                </a:prstGeom>
                <a:blipFill>
                  <a:blip r:embed="rId16"/>
                  <a:stretch>
                    <a:fillRect t="-645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564EFDED-5A35-4BBF-B62B-A4F5BC889D0E}"/>
                    </a:ext>
                  </a:extLst>
                </p:cNvPr>
                <p:cNvSpPr txBox="1"/>
                <p:nvPr/>
              </p:nvSpPr>
              <p:spPr>
                <a:xfrm>
                  <a:off x="3367964" y="3105753"/>
                  <a:ext cx="37625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e>
                          <m:sub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𝒕</m:t>
                            </m:r>
                          </m:sub>
                        </m:sSub>
                      </m:oMath>
                    </m:oMathPara>
                  </a14:m>
                  <a:endParaRPr lang="ko-KR" altLang="en-US" b="1" dirty="0"/>
                </a:p>
              </p:txBody>
            </p:sp>
          </mc:Choice>
          <mc:Fallback xmlns="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564EFDED-5A35-4BBF-B62B-A4F5BC889D0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67964" y="3105753"/>
                  <a:ext cx="376254" cy="369332"/>
                </a:xfrm>
                <a:prstGeom prst="rect">
                  <a:avLst/>
                </a:prstGeom>
                <a:blipFill>
                  <a:blip r:embed="rId17"/>
                  <a:stretch>
                    <a:fillRect b="-163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" name="타원 3">
            <a:extLst>
              <a:ext uri="{FF2B5EF4-FFF2-40B4-BE49-F238E27FC236}">
                <a16:creationId xmlns:a16="http://schemas.microsoft.com/office/drawing/2014/main" id="{2C8FFD61-AEA8-4463-A9A7-9163D68EEC2F}"/>
              </a:ext>
            </a:extLst>
          </p:cNvPr>
          <p:cNvSpPr/>
          <p:nvPr/>
        </p:nvSpPr>
        <p:spPr>
          <a:xfrm>
            <a:off x="9273521" y="2510595"/>
            <a:ext cx="319315" cy="378602"/>
          </a:xfrm>
          <a:prstGeom prst="ellipse">
            <a:avLst/>
          </a:prstGeom>
          <a:solidFill>
            <a:schemeClr val="accent2">
              <a:lumMod val="40000"/>
              <a:lumOff val="6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8A8BF637-981A-4CD7-A246-3F1EA272FF1B}"/>
              </a:ext>
            </a:extLst>
          </p:cNvPr>
          <p:cNvSpPr/>
          <p:nvPr/>
        </p:nvSpPr>
        <p:spPr>
          <a:xfrm>
            <a:off x="10378309" y="2513858"/>
            <a:ext cx="319315" cy="378602"/>
          </a:xfrm>
          <a:prstGeom prst="ellipse">
            <a:avLst/>
          </a:prstGeom>
          <a:solidFill>
            <a:schemeClr val="accent2">
              <a:lumMod val="40000"/>
              <a:lumOff val="6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5171084-9716-428F-B8FC-8419B1BE9EB9}"/>
              </a:ext>
            </a:extLst>
          </p:cNvPr>
          <p:cNvCxnSpPr>
            <a:cxnSpLocks/>
          </p:cNvCxnSpPr>
          <p:nvPr/>
        </p:nvCxnSpPr>
        <p:spPr>
          <a:xfrm flipV="1">
            <a:off x="9294884" y="2929168"/>
            <a:ext cx="905631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연결선 85">
            <a:extLst>
              <a:ext uri="{FF2B5EF4-FFF2-40B4-BE49-F238E27FC236}">
                <a16:creationId xmlns:a16="http://schemas.microsoft.com/office/drawing/2014/main" id="{1DA2461B-EB4F-4188-B057-D071659A3135}"/>
              </a:ext>
            </a:extLst>
          </p:cNvPr>
          <p:cNvCxnSpPr>
            <a:cxnSpLocks/>
          </p:cNvCxnSpPr>
          <p:nvPr/>
        </p:nvCxnSpPr>
        <p:spPr>
          <a:xfrm flipV="1">
            <a:off x="10414039" y="2929168"/>
            <a:ext cx="680414" cy="1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457F3F2-020A-43DA-AA11-25EC6F0F6ACD}"/>
              </a:ext>
            </a:extLst>
          </p:cNvPr>
          <p:cNvSpPr txBox="1"/>
          <p:nvPr/>
        </p:nvSpPr>
        <p:spPr>
          <a:xfrm>
            <a:off x="8717538" y="3550211"/>
            <a:ext cx="14829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이전</a:t>
            </a:r>
            <a:r>
              <a:rPr lang="en-US" altLang="ko-KR" sz="1400" dirty="0"/>
              <a:t> </a:t>
            </a:r>
            <a:r>
              <a:rPr lang="ko-KR" altLang="en-US" sz="1400" dirty="0"/>
              <a:t>상태 사용</a:t>
            </a:r>
            <a:r>
              <a:rPr lang="en-US" altLang="ko-KR" sz="1400" dirty="0"/>
              <a:t>? 0/1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EABBB865-470E-49C4-AEC5-461F2B95BD52}"/>
              </a:ext>
            </a:extLst>
          </p:cNvPr>
          <p:cNvCxnSpPr>
            <a:endCxn id="10" idx="0"/>
          </p:cNvCxnSpPr>
          <p:nvPr/>
        </p:nvCxnSpPr>
        <p:spPr>
          <a:xfrm flipH="1">
            <a:off x="9459027" y="2929168"/>
            <a:ext cx="288672" cy="6210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83CF49D4-8CFC-4AEE-8F6A-DC8FC0701448}"/>
              </a:ext>
            </a:extLst>
          </p:cNvPr>
          <p:cNvSpPr txBox="1"/>
          <p:nvPr/>
        </p:nvSpPr>
        <p:spPr>
          <a:xfrm>
            <a:off x="10378309" y="3550211"/>
            <a:ext cx="148297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/>
              <a:t>상태값</a:t>
            </a:r>
            <a:r>
              <a:rPr lang="en-US" altLang="ko-KR" sz="1400" dirty="0"/>
              <a:t>(</a:t>
            </a:r>
            <a:r>
              <a:rPr lang="en-US" altLang="ko-KR" sz="1400" dirty="0" err="1"/>
              <a:t>x,h</a:t>
            </a:r>
            <a:r>
              <a:rPr lang="en-US" altLang="ko-KR" sz="1400" dirty="0"/>
              <a:t>)</a:t>
            </a:r>
            <a:r>
              <a:rPr lang="ko-KR" altLang="en-US" sz="1400" dirty="0"/>
              <a:t>를 얼만큼 갱신할지</a:t>
            </a:r>
            <a:r>
              <a:rPr lang="en-US" altLang="ko-KR" sz="1400" dirty="0"/>
              <a:t> scaling</a:t>
            </a:r>
            <a:endParaRPr lang="ko-KR" altLang="en-US" sz="1400" dirty="0"/>
          </a:p>
        </p:txBody>
      </p:sp>
      <p:cxnSp>
        <p:nvCxnSpPr>
          <p:cNvPr id="88" name="직선 연결선 87">
            <a:extLst>
              <a:ext uri="{FF2B5EF4-FFF2-40B4-BE49-F238E27FC236}">
                <a16:creationId xmlns:a16="http://schemas.microsoft.com/office/drawing/2014/main" id="{B2AF48B8-A368-4190-AC4B-C2581B1CE905}"/>
              </a:ext>
            </a:extLst>
          </p:cNvPr>
          <p:cNvCxnSpPr>
            <a:cxnSpLocks/>
            <a:endCxn id="87" idx="0"/>
          </p:cNvCxnSpPr>
          <p:nvPr/>
        </p:nvCxnSpPr>
        <p:spPr>
          <a:xfrm>
            <a:off x="10748191" y="2942771"/>
            <a:ext cx="371607" cy="60744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제목 1">
            <a:extLst>
              <a:ext uri="{FF2B5EF4-FFF2-40B4-BE49-F238E27FC236}">
                <a16:creationId xmlns:a16="http://schemas.microsoft.com/office/drawing/2014/main" id="{5C414FF1-838B-456B-8C3E-81120C9B5EBC}"/>
              </a:ext>
            </a:extLst>
          </p:cNvPr>
          <p:cNvSpPr txBox="1">
            <a:spLocks/>
          </p:cNvSpPr>
          <p:nvPr/>
        </p:nvSpPr>
        <p:spPr>
          <a:xfrm>
            <a:off x="820317" y="603130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/>
              <a:t>LSTM(Long</a:t>
            </a:r>
            <a:r>
              <a:rPr lang="ko-KR" altLang="en-US" dirty="0"/>
              <a:t> </a:t>
            </a:r>
            <a:r>
              <a:rPr lang="en-US" altLang="ko-KR" dirty="0"/>
              <a:t>Short Term Memory)</a:t>
            </a:r>
          </a:p>
          <a:p>
            <a:r>
              <a:rPr lang="en-US" altLang="ko-KR" sz="3200" dirty="0"/>
              <a:t>-Update</a:t>
            </a:r>
            <a:r>
              <a:rPr lang="ko-KR" altLang="en-US" sz="3200" dirty="0"/>
              <a:t> </a:t>
            </a:r>
            <a:r>
              <a:rPr lang="en-US" altLang="ko-KR" sz="3200" dirty="0"/>
              <a:t>of</a:t>
            </a:r>
            <a:r>
              <a:rPr lang="ko-KR" altLang="en-US" sz="3200" dirty="0"/>
              <a:t> </a:t>
            </a:r>
            <a:r>
              <a:rPr lang="en-US" altLang="ko-KR" sz="3200" dirty="0"/>
              <a:t>Cell</a:t>
            </a:r>
            <a:r>
              <a:rPr lang="ko-KR" altLang="en-US" sz="3200" dirty="0"/>
              <a:t> </a:t>
            </a:r>
            <a:r>
              <a:rPr lang="en-US" altLang="ko-KR" sz="3200" dirty="0"/>
              <a:t>State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6685597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화살표: 오른쪽 67">
            <a:extLst>
              <a:ext uri="{FF2B5EF4-FFF2-40B4-BE49-F238E27FC236}">
                <a16:creationId xmlns:a16="http://schemas.microsoft.com/office/drawing/2014/main" id="{A4AD6411-4056-4064-869B-B156A1A1EEB0}"/>
              </a:ext>
            </a:extLst>
          </p:cNvPr>
          <p:cNvSpPr/>
          <p:nvPr/>
        </p:nvSpPr>
        <p:spPr>
          <a:xfrm>
            <a:off x="1489605" y="2276022"/>
            <a:ext cx="6353175" cy="16192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화살표: 위쪽 44">
            <a:extLst>
              <a:ext uri="{FF2B5EF4-FFF2-40B4-BE49-F238E27FC236}">
                <a16:creationId xmlns:a16="http://schemas.microsoft.com/office/drawing/2014/main" id="{380BC800-F9E6-4C59-8125-7EDBBFB09D86}"/>
              </a:ext>
            </a:extLst>
          </p:cNvPr>
          <p:cNvSpPr/>
          <p:nvPr/>
        </p:nvSpPr>
        <p:spPr>
          <a:xfrm>
            <a:off x="4610391" y="2579858"/>
            <a:ext cx="127296" cy="2210107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F2CDB99A-B919-48B2-A276-04A6C0F2ADB5}"/>
              </a:ext>
            </a:extLst>
          </p:cNvPr>
          <p:cNvGrpSpPr/>
          <p:nvPr/>
        </p:nvGrpSpPr>
        <p:grpSpPr>
          <a:xfrm>
            <a:off x="4280429" y="4021665"/>
            <a:ext cx="771524" cy="430889"/>
            <a:chOff x="4911724" y="3568063"/>
            <a:chExt cx="771524" cy="430889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2A7F8133-7ACC-4130-8872-75C6FF71F8DC}"/>
                </a:ext>
              </a:extLst>
            </p:cNvPr>
            <p:cNvSpPr/>
            <p:nvPr/>
          </p:nvSpPr>
          <p:spPr>
            <a:xfrm>
              <a:off x="4916485" y="3578591"/>
              <a:ext cx="766763" cy="42036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3D0AC55A-5CA7-442C-9DB3-FD49C211BF6E}"/>
                    </a:ext>
                  </a:extLst>
                </p:cNvPr>
                <p:cNvSpPr txBox="1"/>
                <p:nvPr/>
              </p:nvSpPr>
              <p:spPr>
                <a:xfrm>
                  <a:off x="4911724" y="3568063"/>
                  <a:ext cx="676275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  <m:t>𝒕𝒂𝒏𝒉</m:t>
                        </m:r>
                      </m:oMath>
                    </m:oMathPara>
                  </a14:m>
                  <a:endParaRPr lang="ko-KR" altLang="en-US" sz="1400" b="1" dirty="0"/>
                </a:p>
              </p:txBody>
            </p:sp>
          </mc:Choice>
          <mc:Fallback xmlns="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3D0AC55A-5CA7-442C-9DB3-FD49C211BF6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11724" y="3568063"/>
                  <a:ext cx="676275" cy="400110"/>
                </a:xfrm>
                <a:prstGeom prst="rect">
                  <a:avLst/>
                </a:prstGeom>
                <a:blipFill>
                  <a:blip r:embed="rId2"/>
                  <a:stretch>
                    <a:fillRect r="-1621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9" name="순서도: 가산 접합 48">
            <a:extLst>
              <a:ext uri="{FF2B5EF4-FFF2-40B4-BE49-F238E27FC236}">
                <a16:creationId xmlns:a16="http://schemas.microsoft.com/office/drawing/2014/main" id="{DCC09866-19BD-490B-9B19-4A7AF812BF0C}"/>
              </a:ext>
            </a:extLst>
          </p:cNvPr>
          <p:cNvSpPr/>
          <p:nvPr/>
        </p:nvSpPr>
        <p:spPr>
          <a:xfrm>
            <a:off x="4461404" y="3104466"/>
            <a:ext cx="409575" cy="371475"/>
          </a:xfrm>
          <a:prstGeom prst="flowChartSummingJunction">
            <a:avLst/>
          </a:prstGeom>
          <a:solidFill>
            <a:srgbClr val="C5E0B4"/>
          </a:solidFill>
          <a:ln w="381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화살표: 굽음 49">
            <a:extLst>
              <a:ext uri="{FF2B5EF4-FFF2-40B4-BE49-F238E27FC236}">
                <a16:creationId xmlns:a16="http://schemas.microsoft.com/office/drawing/2014/main" id="{DDCCD594-95CC-43F2-B09F-CE5CBD9BF71C}"/>
              </a:ext>
            </a:extLst>
          </p:cNvPr>
          <p:cNvSpPr/>
          <p:nvPr/>
        </p:nvSpPr>
        <p:spPr>
          <a:xfrm>
            <a:off x="3703270" y="3218997"/>
            <a:ext cx="718466" cy="1599149"/>
          </a:xfrm>
          <a:prstGeom prst="bentArrow">
            <a:avLst>
              <a:gd name="adj1" fmla="val 5365"/>
              <a:gd name="adj2" fmla="val 5590"/>
              <a:gd name="adj3" fmla="val 10321"/>
              <a:gd name="adj4" fmla="val 13613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id="{401D785D-AE0D-4E58-9FE1-A5654DF77F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5973" y="3987414"/>
            <a:ext cx="676715" cy="48772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42CA2493-C162-4B11-8825-286AC6FFE15E}"/>
                  </a:ext>
                </a:extLst>
              </p:cNvPr>
              <p:cNvSpPr txBox="1"/>
              <p:nvPr/>
            </p:nvSpPr>
            <p:spPr>
              <a:xfrm>
                <a:off x="4254255" y="3557245"/>
                <a:ext cx="376254" cy="3780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altLang="ko-KR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1" i="1" smtClean="0"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e>
                          </m:acc>
                        </m:e>
                        <m:sub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</m:oMath>
                  </m:oMathPara>
                </a14:m>
                <a:endParaRPr lang="ko-KR" altLang="en-US" b="1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42CA2493-C162-4B11-8825-286AC6FFE1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4255" y="3557245"/>
                <a:ext cx="376254" cy="378052"/>
              </a:xfrm>
              <a:prstGeom prst="rect">
                <a:avLst/>
              </a:prstGeom>
              <a:blipFill>
                <a:blip r:embed="rId4"/>
                <a:stretch>
                  <a:fillRect t="-645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61DF2B00-88F8-4E87-A993-54035D7A302B}"/>
                  </a:ext>
                </a:extLst>
              </p:cNvPr>
              <p:cNvSpPr txBox="1"/>
              <p:nvPr/>
            </p:nvSpPr>
            <p:spPr>
              <a:xfrm>
                <a:off x="7599345" y="4365635"/>
                <a:ext cx="37625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</m:oMath>
                  </m:oMathPara>
                </a14:m>
                <a:endParaRPr lang="ko-KR" altLang="en-US" b="1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61DF2B00-88F8-4E87-A993-54035D7A30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9345" y="4365635"/>
                <a:ext cx="376254" cy="369332"/>
              </a:xfrm>
              <a:prstGeom prst="rect">
                <a:avLst/>
              </a:prstGeom>
              <a:blipFill>
                <a:blip r:embed="rId5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BECED5F4-C60C-4C16-BD49-74342AC19DC4}"/>
                  </a:ext>
                </a:extLst>
              </p:cNvPr>
              <p:cNvSpPr txBox="1"/>
              <p:nvPr/>
            </p:nvSpPr>
            <p:spPr>
              <a:xfrm>
                <a:off x="3367964" y="3105753"/>
                <a:ext cx="37625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e>
                        <m:sub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</m:oMath>
                  </m:oMathPara>
                </a14:m>
                <a:endParaRPr lang="ko-KR" altLang="en-US" b="1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BECED5F4-C60C-4C16-BD49-74342AC19D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7964" y="3105753"/>
                <a:ext cx="376254" cy="369332"/>
              </a:xfrm>
              <a:prstGeom prst="rect">
                <a:avLst/>
              </a:prstGeom>
              <a:blipFill>
                <a:blip r:embed="rId6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E4F47573-E349-4670-8BD9-58B1DF00CF87}"/>
                  </a:ext>
                </a:extLst>
              </p:cNvPr>
              <p:cNvSpPr txBox="1"/>
              <p:nvPr/>
            </p:nvSpPr>
            <p:spPr>
              <a:xfrm>
                <a:off x="2502304" y="3105753"/>
                <a:ext cx="37625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𝒇</m:t>
                          </m:r>
                        </m:e>
                        <m:sub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</m:oMath>
                  </m:oMathPara>
                </a14:m>
                <a:endParaRPr lang="ko-KR" altLang="en-US" b="1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E4F47573-E349-4670-8BD9-58B1DF00CF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2304" y="3105753"/>
                <a:ext cx="376254" cy="369332"/>
              </a:xfrm>
              <a:prstGeom prst="rect">
                <a:avLst/>
              </a:prstGeom>
              <a:blipFill>
                <a:blip r:embed="rId7"/>
                <a:stretch>
                  <a:fillRect l="-4839" b="-1639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E94212E4-4C73-4FA8-A8BB-4CC82BFBFE26}"/>
                  </a:ext>
                </a:extLst>
              </p:cNvPr>
              <p:cNvSpPr txBox="1"/>
              <p:nvPr/>
            </p:nvSpPr>
            <p:spPr>
              <a:xfrm>
                <a:off x="6490488" y="1242038"/>
                <a:ext cx="37625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</m:oMath>
                  </m:oMathPara>
                </a14:m>
                <a:endParaRPr lang="ko-KR" altLang="en-US" b="1" dirty="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E94212E4-4C73-4FA8-A8BB-4CC82BFBFE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0488" y="1242038"/>
                <a:ext cx="376254" cy="369332"/>
              </a:xfrm>
              <a:prstGeom prst="rect">
                <a:avLst/>
              </a:prstGeom>
              <a:blipFill>
                <a:blip r:embed="rId8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순서도: 가산 접합 68">
            <a:extLst>
              <a:ext uri="{FF2B5EF4-FFF2-40B4-BE49-F238E27FC236}">
                <a16:creationId xmlns:a16="http://schemas.microsoft.com/office/drawing/2014/main" id="{8794173D-2587-4F7A-A5E6-CC73D9F14AB1}"/>
              </a:ext>
            </a:extLst>
          </p:cNvPr>
          <p:cNvSpPr/>
          <p:nvPr/>
        </p:nvSpPr>
        <p:spPr>
          <a:xfrm>
            <a:off x="2694519" y="2171246"/>
            <a:ext cx="409575" cy="371475"/>
          </a:xfrm>
          <a:prstGeom prst="flowChartSummingJunction">
            <a:avLst/>
          </a:prstGeom>
          <a:solidFill>
            <a:srgbClr val="C5E0B4"/>
          </a:solidFill>
          <a:ln w="381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순서도: 논리합 69">
            <a:extLst>
              <a:ext uri="{FF2B5EF4-FFF2-40B4-BE49-F238E27FC236}">
                <a16:creationId xmlns:a16="http://schemas.microsoft.com/office/drawing/2014/main" id="{0D6EA7AE-8F22-4008-889A-BBC8F4365E25}"/>
              </a:ext>
            </a:extLst>
          </p:cNvPr>
          <p:cNvSpPr/>
          <p:nvPr/>
        </p:nvSpPr>
        <p:spPr>
          <a:xfrm>
            <a:off x="4461404" y="2171246"/>
            <a:ext cx="409575" cy="371475"/>
          </a:xfrm>
          <a:prstGeom prst="flowChartOr">
            <a:avLst/>
          </a:prstGeom>
          <a:solidFill>
            <a:srgbClr val="C5E0B4"/>
          </a:solidFill>
          <a:ln w="381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F01B530D-2272-4861-970E-0887CFA8F22B}"/>
                  </a:ext>
                </a:extLst>
              </p:cNvPr>
              <p:cNvSpPr txBox="1"/>
              <p:nvPr/>
            </p:nvSpPr>
            <p:spPr>
              <a:xfrm>
                <a:off x="1256226" y="1933600"/>
                <a:ext cx="37625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b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b="1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F01B530D-2272-4861-970E-0887CFA8F2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6226" y="1933600"/>
                <a:ext cx="376254" cy="369332"/>
              </a:xfrm>
              <a:prstGeom prst="rect">
                <a:avLst/>
              </a:prstGeom>
              <a:blipFill>
                <a:blip r:embed="rId9"/>
                <a:stretch>
                  <a:fillRect r="-56452" b="-327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8BC8383C-C074-43D4-B19B-F1BF1D412A9B}"/>
                  </a:ext>
                </a:extLst>
              </p:cNvPr>
              <p:cNvSpPr txBox="1"/>
              <p:nvPr/>
            </p:nvSpPr>
            <p:spPr>
              <a:xfrm>
                <a:off x="7553403" y="1940981"/>
                <a:ext cx="37625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b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</m:oMath>
                  </m:oMathPara>
                </a14:m>
                <a:endParaRPr lang="ko-KR" altLang="en-US" b="1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8BC8383C-C074-43D4-B19B-F1BF1D412A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3403" y="1940981"/>
                <a:ext cx="376254" cy="369332"/>
              </a:xfrm>
              <a:prstGeom prst="rect">
                <a:avLst/>
              </a:prstGeom>
              <a:blipFill>
                <a:blip r:embed="rId10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화살표: 위쪽 74">
            <a:extLst>
              <a:ext uri="{FF2B5EF4-FFF2-40B4-BE49-F238E27FC236}">
                <a16:creationId xmlns:a16="http://schemas.microsoft.com/office/drawing/2014/main" id="{B82BA24C-97C9-40A5-A141-D84038274637}"/>
              </a:ext>
            </a:extLst>
          </p:cNvPr>
          <p:cNvSpPr/>
          <p:nvPr/>
        </p:nvSpPr>
        <p:spPr>
          <a:xfrm>
            <a:off x="2833671" y="2542721"/>
            <a:ext cx="127296" cy="2210107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CE7E08BC-0596-4F70-A570-8D23C2B94178}"/>
              </a:ext>
            </a:extLst>
          </p:cNvPr>
          <p:cNvGrpSpPr/>
          <p:nvPr/>
        </p:nvGrpSpPr>
        <p:grpSpPr>
          <a:xfrm>
            <a:off x="2561168" y="3994034"/>
            <a:ext cx="676275" cy="466700"/>
            <a:chOff x="3190874" y="3375362"/>
            <a:chExt cx="676275" cy="466700"/>
          </a:xfrm>
        </p:grpSpPr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C245F099-965D-4065-B635-300F7485BAFE}"/>
                </a:ext>
              </a:extLst>
            </p:cNvPr>
            <p:cNvSpPr/>
            <p:nvPr/>
          </p:nvSpPr>
          <p:spPr>
            <a:xfrm>
              <a:off x="3209925" y="3421701"/>
              <a:ext cx="628650" cy="42036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A5C2FCC6-BDBD-4F20-9944-C154A5ED336D}"/>
                    </a:ext>
                  </a:extLst>
                </p:cNvPr>
                <p:cNvSpPr txBox="1"/>
                <p:nvPr/>
              </p:nvSpPr>
              <p:spPr>
                <a:xfrm>
                  <a:off x="3190874" y="3375362"/>
                  <a:ext cx="676275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sz="2400" b="1" i="1" smtClean="0">
                            <a:latin typeface="Cambria Math" panose="02040503050406030204" pitchFamily="18" charset="0"/>
                          </a:rPr>
                          <m:t>𝝈</m:t>
                        </m:r>
                      </m:oMath>
                    </m:oMathPara>
                  </a14:m>
                  <a:endParaRPr lang="ko-KR" altLang="en-US" sz="1600" b="1" dirty="0"/>
                </a:p>
              </p:txBody>
            </p:sp>
          </mc:Choice>
          <mc:Fallback xmlns="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A5C2FCC6-BDBD-4F20-9944-C154A5ED336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90874" y="3375362"/>
                  <a:ext cx="676275" cy="461665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73" name="사각형: 둥근 모서리 72">
            <a:extLst>
              <a:ext uri="{FF2B5EF4-FFF2-40B4-BE49-F238E27FC236}">
                <a16:creationId xmlns:a16="http://schemas.microsoft.com/office/drawing/2014/main" id="{0A4D8E1F-200D-411C-AD8D-8359B0B5BE86}"/>
              </a:ext>
            </a:extLst>
          </p:cNvPr>
          <p:cNvSpPr/>
          <p:nvPr/>
        </p:nvSpPr>
        <p:spPr>
          <a:xfrm>
            <a:off x="1986491" y="1741535"/>
            <a:ext cx="5359400" cy="3467100"/>
          </a:xfrm>
          <a:prstGeom prst="roundRect">
            <a:avLst/>
          </a:prstGeom>
          <a:solidFill>
            <a:schemeClr val="accent5">
              <a:lumMod val="40000"/>
              <a:lumOff val="6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D052B191-24CF-4B24-B18A-93F26BF0B861}"/>
              </a:ext>
            </a:extLst>
          </p:cNvPr>
          <p:cNvGrpSpPr/>
          <p:nvPr/>
        </p:nvGrpSpPr>
        <p:grpSpPr>
          <a:xfrm>
            <a:off x="1207452" y="1209221"/>
            <a:ext cx="6669619" cy="5033663"/>
            <a:chOff x="1207452" y="1209221"/>
            <a:chExt cx="6669619" cy="5033663"/>
          </a:xfrm>
        </p:grpSpPr>
        <p:sp>
          <p:nvSpPr>
            <p:cNvPr id="42" name="화살표: 굽음 41">
              <a:extLst>
                <a:ext uri="{FF2B5EF4-FFF2-40B4-BE49-F238E27FC236}">
                  <a16:creationId xmlns:a16="http://schemas.microsoft.com/office/drawing/2014/main" id="{44BEFFE5-BEDF-472F-9CED-3A0A92125A57}"/>
                </a:ext>
              </a:extLst>
            </p:cNvPr>
            <p:cNvSpPr/>
            <p:nvPr/>
          </p:nvSpPr>
          <p:spPr>
            <a:xfrm rot="5400000" flipH="1">
              <a:off x="5018175" y="2792397"/>
              <a:ext cx="3552167" cy="385816"/>
            </a:xfrm>
            <a:prstGeom prst="bentArrow">
              <a:avLst>
                <a:gd name="adj1" fmla="val 15371"/>
                <a:gd name="adj2" fmla="val 20027"/>
                <a:gd name="adj3" fmla="val 18133"/>
                <a:gd name="adj4" fmla="val 43239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4" name="화살표: 굽음 43">
              <a:extLst>
                <a:ext uri="{FF2B5EF4-FFF2-40B4-BE49-F238E27FC236}">
                  <a16:creationId xmlns:a16="http://schemas.microsoft.com/office/drawing/2014/main" id="{D1EF580F-4F6A-467E-A5F1-539857AA1EAA}"/>
                </a:ext>
              </a:extLst>
            </p:cNvPr>
            <p:cNvSpPr/>
            <p:nvPr/>
          </p:nvSpPr>
          <p:spPr>
            <a:xfrm flipV="1">
              <a:off x="6414762" y="2340992"/>
              <a:ext cx="1462309" cy="2478205"/>
            </a:xfrm>
            <a:prstGeom prst="bentArrow">
              <a:avLst>
                <a:gd name="adj1" fmla="val 5365"/>
                <a:gd name="adj2" fmla="val 5590"/>
                <a:gd name="adj3" fmla="val 6344"/>
                <a:gd name="adj4" fmla="val 13613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51" name="순서도: 가산 접합 50">
              <a:extLst>
                <a:ext uri="{FF2B5EF4-FFF2-40B4-BE49-F238E27FC236}">
                  <a16:creationId xmlns:a16="http://schemas.microsoft.com/office/drawing/2014/main" id="{5618EF57-77C1-43CF-8D32-CC089AF28D32}"/>
                </a:ext>
              </a:extLst>
            </p:cNvPr>
            <p:cNvSpPr/>
            <p:nvPr/>
          </p:nvSpPr>
          <p:spPr>
            <a:xfrm>
              <a:off x="6259248" y="3104466"/>
              <a:ext cx="409575" cy="371475"/>
            </a:xfrm>
            <a:prstGeom prst="flowChartSummingJunction">
              <a:avLst/>
            </a:prstGeom>
            <a:solidFill>
              <a:srgbClr val="C5E0B4"/>
            </a:solidFill>
            <a:ln w="3810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51C5A7FB-E3B3-4D82-9521-BFE19441AD72}"/>
                </a:ext>
              </a:extLst>
            </p:cNvPr>
            <p:cNvGrpSpPr/>
            <p:nvPr/>
          </p:nvGrpSpPr>
          <p:grpSpPr>
            <a:xfrm>
              <a:off x="6075894" y="2579858"/>
              <a:ext cx="771524" cy="421364"/>
              <a:chOff x="4911724" y="3568063"/>
              <a:chExt cx="771524" cy="421364"/>
            </a:xfrm>
          </p:grpSpPr>
          <p:sp>
            <p:nvSpPr>
              <p:cNvPr id="53" name="타원 52">
                <a:extLst>
                  <a:ext uri="{FF2B5EF4-FFF2-40B4-BE49-F238E27FC236}">
                    <a16:creationId xmlns:a16="http://schemas.microsoft.com/office/drawing/2014/main" id="{18196F39-FB90-4C95-85A3-FE9FADCDFED0}"/>
                  </a:ext>
                </a:extLst>
              </p:cNvPr>
              <p:cNvSpPr/>
              <p:nvPr/>
            </p:nvSpPr>
            <p:spPr>
              <a:xfrm>
                <a:off x="4916485" y="3569066"/>
                <a:ext cx="766763" cy="420361"/>
              </a:xfrm>
              <a:prstGeom prst="ellips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4" name="TextBox 53">
                    <a:extLst>
                      <a:ext uri="{FF2B5EF4-FFF2-40B4-BE49-F238E27FC236}">
                        <a16:creationId xmlns:a16="http://schemas.microsoft.com/office/drawing/2014/main" id="{28753E0A-219E-4DE9-A4E2-817DC8EA7C70}"/>
                      </a:ext>
                    </a:extLst>
                  </p:cNvPr>
                  <p:cNvSpPr txBox="1"/>
                  <p:nvPr/>
                </p:nvSpPr>
                <p:spPr>
                  <a:xfrm>
                    <a:off x="4911724" y="3568063"/>
                    <a:ext cx="676275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  <m:t>𝒕𝒂𝒏𝒉</m:t>
                          </m:r>
                        </m:oMath>
                      </m:oMathPara>
                    </a14:m>
                    <a:endParaRPr lang="ko-KR" altLang="en-US" sz="1400" b="1" dirty="0"/>
                  </a:p>
                </p:txBody>
              </p:sp>
            </mc:Choice>
            <mc:Fallback xmlns="">
              <p:sp>
                <p:nvSpPr>
                  <p:cNvPr id="54" name="TextBox 53">
                    <a:extLst>
                      <a:ext uri="{FF2B5EF4-FFF2-40B4-BE49-F238E27FC236}">
                        <a16:creationId xmlns:a16="http://schemas.microsoft.com/office/drawing/2014/main" id="{28753E0A-219E-4DE9-A4E2-817DC8EA7C7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911724" y="3568063"/>
                    <a:ext cx="676275" cy="400110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l="-901" r="-15315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86347B50-B370-4DF8-B128-2541A25E7D5D}"/>
                </a:ext>
              </a:extLst>
            </p:cNvPr>
            <p:cNvGrpSpPr/>
            <p:nvPr/>
          </p:nvGrpSpPr>
          <p:grpSpPr>
            <a:xfrm>
              <a:off x="2989420" y="3234805"/>
              <a:ext cx="3251573" cy="1583341"/>
              <a:chOff x="2119310" y="3263833"/>
              <a:chExt cx="4747008" cy="1583342"/>
            </a:xfrm>
          </p:grpSpPr>
          <p:sp>
            <p:nvSpPr>
              <p:cNvPr id="57" name="화살표: 굽음 56">
                <a:extLst>
                  <a:ext uri="{FF2B5EF4-FFF2-40B4-BE49-F238E27FC236}">
                    <a16:creationId xmlns:a16="http://schemas.microsoft.com/office/drawing/2014/main" id="{110E1F66-318E-40A5-AD92-0BA49281280A}"/>
                  </a:ext>
                </a:extLst>
              </p:cNvPr>
              <p:cNvSpPr/>
              <p:nvPr/>
            </p:nvSpPr>
            <p:spPr>
              <a:xfrm rot="16200000" flipV="1">
                <a:off x="3471783" y="2068290"/>
                <a:ext cx="1426412" cy="4131357"/>
              </a:xfrm>
              <a:prstGeom prst="bentArrow">
                <a:avLst>
                  <a:gd name="adj1" fmla="val 5006"/>
                  <a:gd name="adj2" fmla="val 2503"/>
                  <a:gd name="adj3" fmla="val 6344"/>
                  <a:gd name="adj4" fmla="val 14581"/>
                </a:avLst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8" name="화살표: 굽음 57">
                <a:extLst>
                  <a:ext uri="{FF2B5EF4-FFF2-40B4-BE49-F238E27FC236}">
                    <a16:creationId xmlns:a16="http://schemas.microsoft.com/office/drawing/2014/main" id="{A1B14372-FF3F-4496-A1BC-2A2AC8F9EBBB}"/>
                  </a:ext>
                </a:extLst>
              </p:cNvPr>
              <p:cNvSpPr/>
              <p:nvPr/>
            </p:nvSpPr>
            <p:spPr>
              <a:xfrm>
                <a:off x="6135260" y="3263833"/>
                <a:ext cx="731058" cy="812656"/>
              </a:xfrm>
              <a:prstGeom prst="bentArrow">
                <a:avLst>
                  <a:gd name="adj1" fmla="val 14995"/>
                  <a:gd name="adj2" fmla="val 12480"/>
                  <a:gd name="adj3" fmla="val 15092"/>
                  <a:gd name="adj4" fmla="val 21242"/>
                </a:avLst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ADAC6577-EA53-42C9-B0A0-8D8BD8D2703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56980" y="3977859"/>
              <a:ext cx="676715" cy="487722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4FEEA1AD-EBA0-4B4F-93C3-565DE4E036EA}"/>
                    </a:ext>
                  </a:extLst>
                </p:cNvPr>
                <p:cNvSpPr txBox="1"/>
                <p:nvPr/>
              </p:nvSpPr>
              <p:spPr>
                <a:xfrm>
                  <a:off x="1207452" y="4365635"/>
                  <a:ext cx="37625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𝒉</m:t>
                            </m:r>
                          </m:e>
                          <m:sub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𝒕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ko-KR" altLang="en-US" b="1" dirty="0"/>
                </a:p>
              </p:txBody>
            </p:sp>
          </mc:Choice>
          <mc:Fallback xmlns="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4FEEA1AD-EBA0-4B4F-93C3-565DE4E036E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07452" y="4365635"/>
                  <a:ext cx="376254" cy="369332"/>
                </a:xfrm>
                <a:prstGeom prst="rect">
                  <a:avLst/>
                </a:prstGeom>
                <a:blipFill>
                  <a:blip r:embed="rId13"/>
                  <a:stretch>
                    <a:fillRect r="-56452" b="-327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567E42DA-6A02-4242-AAA0-BC2BBA019DFF}"/>
                    </a:ext>
                  </a:extLst>
                </p:cNvPr>
                <p:cNvSpPr txBox="1"/>
                <p:nvPr/>
              </p:nvSpPr>
              <p:spPr>
                <a:xfrm>
                  <a:off x="5513894" y="2869397"/>
                  <a:ext cx="37625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𝒐</m:t>
                            </m:r>
                          </m:e>
                          <m:sub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𝒕</m:t>
                            </m:r>
                          </m:sub>
                        </m:sSub>
                      </m:oMath>
                    </m:oMathPara>
                  </a14:m>
                  <a:endParaRPr lang="ko-KR" altLang="en-US" b="1" dirty="0"/>
                </a:p>
              </p:txBody>
            </p:sp>
          </mc:Choice>
          <mc:Fallback xmlns="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567E42DA-6A02-4242-AAA0-BC2BBA019DF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13894" y="2869397"/>
                  <a:ext cx="376254" cy="369332"/>
                </a:xfrm>
                <a:prstGeom prst="rect">
                  <a:avLst/>
                </a:prstGeom>
                <a:blipFill>
                  <a:blip r:embed="rId14"/>
                  <a:stretch>
                    <a:fillRect b="-166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1FA56E79-5DDF-4C75-88AD-FAC69E87CE2C}"/>
                    </a:ext>
                  </a:extLst>
                </p:cNvPr>
                <p:cNvSpPr txBox="1"/>
                <p:nvPr/>
              </p:nvSpPr>
              <p:spPr>
                <a:xfrm>
                  <a:off x="2033016" y="5791749"/>
                  <a:ext cx="37625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𝒕</m:t>
                            </m:r>
                          </m:sub>
                        </m:sSub>
                      </m:oMath>
                    </m:oMathPara>
                  </a14:m>
                  <a:endParaRPr lang="ko-KR" altLang="en-US" b="1" dirty="0"/>
                </a:p>
              </p:txBody>
            </p:sp>
          </mc:Choice>
          <mc:Fallback xmlns="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1FA56E79-5DDF-4C75-88AD-FAC69E87CE2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33016" y="5791749"/>
                  <a:ext cx="376254" cy="369332"/>
                </a:xfrm>
                <a:prstGeom prst="rect">
                  <a:avLst/>
                </a:prstGeom>
                <a:blipFill>
                  <a:blip r:embed="rId15"/>
                  <a:stretch>
                    <a:fillRect b="-163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7" name="화살표: 굽음 76">
              <a:extLst>
                <a:ext uri="{FF2B5EF4-FFF2-40B4-BE49-F238E27FC236}">
                  <a16:creationId xmlns:a16="http://schemas.microsoft.com/office/drawing/2014/main" id="{CB3198C8-67B1-409D-9019-19DE6DE10F81}"/>
                </a:ext>
              </a:extLst>
            </p:cNvPr>
            <p:cNvSpPr/>
            <p:nvPr/>
          </p:nvSpPr>
          <p:spPr>
            <a:xfrm>
              <a:off x="2409271" y="4744493"/>
              <a:ext cx="694824" cy="1498391"/>
            </a:xfrm>
            <a:prstGeom prst="bentArrow">
              <a:avLst>
                <a:gd name="adj1" fmla="val 8113"/>
                <a:gd name="adj2" fmla="val 4742"/>
                <a:gd name="adj3" fmla="val 25685"/>
                <a:gd name="adj4" fmla="val 18222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E533DD74-1679-49D5-832C-56F42FA1328E}"/>
                </a:ext>
              </a:extLst>
            </p:cNvPr>
            <p:cNvSpPr/>
            <p:nvPr/>
          </p:nvSpPr>
          <p:spPr>
            <a:xfrm>
              <a:off x="1489605" y="4734967"/>
              <a:ext cx="1878359" cy="8159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82" name="그림 81">
            <a:extLst>
              <a:ext uri="{FF2B5EF4-FFF2-40B4-BE49-F238E27FC236}">
                <a16:creationId xmlns:a16="http://schemas.microsoft.com/office/drawing/2014/main" id="{EF38384E-A09C-4D05-AA73-D145DDDC785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740388" y="2171246"/>
            <a:ext cx="365792" cy="40846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FCDE04EA-2051-4876-BA52-F331A9BB67E5}"/>
                  </a:ext>
                </a:extLst>
              </p:cNvPr>
              <p:cNvSpPr txBox="1"/>
              <p:nvPr/>
            </p:nvSpPr>
            <p:spPr>
              <a:xfrm>
                <a:off x="8193687" y="2468404"/>
                <a:ext cx="3406635" cy="26060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𝒐</m:t>
                          </m:r>
                        </m:e>
                        <m:sub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US" altLang="ko-KR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ko-KR" altLang="en-US" b="1" i="1" smtClean="0">
                          <a:latin typeface="Cambria Math" panose="02040503050406030204" pitchFamily="18" charset="0"/>
                        </a:rPr>
                        <m:t>𝝈</m:t>
                      </m:r>
                      <m:d>
                        <m:dPr>
                          <m:ctrlP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1" i="1" smtClean="0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altLang="ko-KR" b="1" i="1" smtClean="0">
                                  <a:latin typeface="Cambria Math" panose="02040503050406030204" pitchFamily="18" charset="0"/>
                                </a:rPr>
                                <m:t>𝒐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1" i="1" smtClean="0">
                                      <a:latin typeface="Cambria Math" panose="02040503050406030204" pitchFamily="18" charset="0"/>
                                    </a:rPr>
                                    <m:t>𝒉</m:t>
                                  </m:r>
                                </m:e>
                                <m:sub>
                                  <m:r>
                                    <a:rPr lang="en-US" altLang="ko-KR" b="1" i="1" smtClean="0"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  <m:r>
                                    <a:rPr lang="en-US" altLang="ko-KR" b="1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ko-KR" b="1" i="1" smtClean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n-US" altLang="ko-KR" b="1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altLang="ko-KR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ko-KR" b="1" i="1" smtClean="0"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ko-KR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1" i="1" smtClean="0"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US" altLang="ko-KR" b="1" i="1" smtClean="0">
                                  <a:latin typeface="Cambria Math" panose="02040503050406030204" pitchFamily="18" charset="0"/>
                                </a:rPr>
                                <m:t>𝒐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ko-KR" b="1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US" altLang="ko-KR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𝒐</m:t>
                          </m:r>
                        </m:e>
                        <m:sub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US" altLang="ko-KR" b="1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ko-KR" b="1" i="0" smtClean="0">
                          <a:latin typeface="Cambria Math" panose="02040503050406030204" pitchFamily="18" charset="0"/>
                        </a:rPr>
                        <m:t>𝐭𝐚𝐧𝐡</m:t>
                      </m:r>
                      <m:r>
                        <a:rPr lang="en-US" altLang="ko-KR" b="1" i="1" smtClean="0">
                          <a:latin typeface="Cambria Math" panose="02040503050406030204" pitchFamily="18" charset="0"/>
                        </a:rPr>
                        <m:t>⁡(</m:t>
                      </m:r>
                      <m:sSub>
                        <m:sSubPr>
                          <m:ctrlP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b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US" altLang="ko-KR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b="1" dirty="0"/>
              </a:p>
              <a:p>
                <a:endParaRPr lang="en-US" altLang="ko-KR" dirty="0"/>
              </a:p>
              <a:p>
                <a:pPr marL="285750" indent="-285750">
                  <a:buFontTx/>
                  <a:buChar char="-"/>
                </a:pPr>
                <a:r>
                  <a:rPr lang="en-US" altLang="ko-KR" dirty="0"/>
                  <a:t>sigmoid</a:t>
                </a:r>
                <a:r>
                  <a:rPr lang="ko-KR" altLang="en-US" dirty="0"/>
                  <a:t>는 출력 여부 결정</a:t>
                </a:r>
                <a:endParaRPr lang="en-US" altLang="ko-KR" dirty="0"/>
              </a:p>
              <a:p>
                <a:pPr marL="285750" indent="-285750"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ko-KR" altLang="en-US" b="1" i="1" dirty="0">
                        <a:latin typeface="Cambria Math" panose="02040503050406030204" pitchFamily="18" charset="0"/>
                      </a:rPr>
                      <m:t>새</m:t>
                    </m:r>
                    <m:r>
                      <a:rPr lang="ko-KR" altLang="en-US" b="1" i="1" dirty="0" smtClean="0">
                        <a:latin typeface="Cambria Math" panose="02040503050406030204" pitchFamily="18" charset="0"/>
                      </a:rPr>
                      <m:t>로</m:t>
                    </m:r>
                    <m:r>
                      <a:rPr lang="en-US" altLang="ko-KR" b="1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b="1" i="0" dirty="0">
                        <a:latin typeface="Cambria Math" panose="02040503050406030204" pitchFamily="18" charset="0"/>
                      </a:rPr>
                      <m:t>들</m:t>
                    </m:r>
                    <m:r>
                      <a:rPr lang="ko-KR" altLang="en-US" b="1" i="0" dirty="0" smtClean="0">
                        <a:latin typeface="Cambria Math" panose="02040503050406030204" pitchFamily="18" charset="0"/>
                      </a:rPr>
                      <m:t>어</m:t>
                    </m:r>
                    <m:r>
                      <a:rPr lang="ko-KR" altLang="en-US" b="1" i="0" dirty="0">
                        <a:latin typeface="Cambria Math" panose="02040503050406030204" pitchFamily="18" charset="0"/>
                      </a:rPr>
                      <m:t>온</m:t>
                    </m:r>
                    <m:r>
                      <a:rPr lang="en-US" altLang="ko-KR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1" i="0" dirty="0" smtClean="0">
                        <a:latin typeface="Cambria Math" panose="02040503050406030204" pitchFamily="18" charset="0"/>
                      </a:rPr>
                      <m:t>𝐢𝐧𝐩𝐮𝐭</m:t>
                    </m:r>
                    <m:r>
                      <a:rPr lang="en-US" altLang="ko-KR" b="1" i="0" dirty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ko-KR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0" dirty="0" smtClean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en-US" altLang="ko-KR" b="1" i="0" dirty="0" smtClean="0">
                            <a:latin typeface="Cambria Math" panose="02040503050406030204" pitchFamily="18" charset="0"/>
                          </a:rPr>
                          <m:t>𝐭</m:t>
                        </m:r>
                      </m:sub>
                    </m:sSub>
                    <m:r>
                      <a:rPr lang="ko-KR" altLang="en-US" b="1" i="1" dirty="0">
                        <a:latin typeface="Cambria Math" panose="02040503050406030204" pitchFamily="18" charset="0"/>
                      </a:rPr>
                      <m:t>와</m:t>
                    </m:r>
                    <m:r>
                      <a:rPr lang="en-US" altLang="ko-KR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b="1" i="0" dirty="0">
                        <a:latin typeface="Cambria Math" panose="02040503050406030204" pitchFamily="18" charset="0"/>
                      </a:rPr>
                      <m:t>이</m:t>
                    </m:r>
                    <m:r>
                      <a:rPr lang="ko-KR" altLang="en-US" b="1" i="0" dirty="0" smtClean="0">
                        <a:latin typeface="Cambria Math" panose="02040503050406030204" pitchFamily="18" charset="0"/>
                      </a:rPr>
                      <m:t>전</m:t>
                    </m:r>
                    <m:r>
                      <a:rPr lang="en-US" altLang="ko-KR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1" i="0" dirty="0" smtClean="0">
                        <a:latin typeface="Cambria Math" panose="02040503050406030204" pitchFamily="18" charset="0"/>
                      </a:rPr>
                      <m:t>𝐡𝐢𝐝𝐝𝐞𝐧</m:t>
                    </m:r>
                    <m:r>
                      <a:rPr lang="en-US" altLang="ko-KR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1" i="0" dirty="0" smtClean="0">
                        <a:latin typeface="Cambria Math" panose="02040503050406030204" pitchFamily="18" charset="0"/>
                      </a:rPr>
                      <m:t>𝐬𝐭𝐚𝐭𝐞</m:t>
                    </m:r>
                    <m:r>
                      <a:rPr lang="en-US" altLang="ko-KR" b="1" i="0" dirty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ko-KR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0" dirty="0" smtClean="0">
                            <a:latin typeface="Cambria Math" panose="02040503050406030204" pitchFamily="18" charset="0"/>
                          </a:rPr>
                          <m:t>𝐡</m:t>
                        </m:r>
                      </m:e>
                      <m:sub>
                        <m:r>
                          <a:rPr lang="en-US" altLang="ko-KR" b="1" i="0" dirty="0" smtClean="0">
                            <a:latin typeface="Cambria Math" panose="02040503050406030204" pitchFamily="18" charset="0"/>
                          </a:rPr>
                          <m:t>𝐭</m:t>
                        </m:r>
                        <m:r>
                          <a:rPr lang="en-US" altLang="ko-KR" b="1" i="0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b="1" i="0" dirty="0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ko-KR" altLang="en-US" b="1" i="0" dirty="0">
                        <a:latin typeface="Cambria Math" panose="02040503050406030204" pitchFamily="18" charset="0"/>
                      </a:rPr>
                      <m:t>의</m:t>
                    </m:r>
                    <m:r>
                      <a:rPr lang="en-US" altLang="ko-KR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b="1" i="1" dirty="0">
                        <a:latin typeface="Cambria Math" panose="02040503050406030204" pitchFamily="18" charset="0"/>
                      </a:rPr>
                      <m:t>흐</m:t>
                    </m:r>
                    <m:r>
                      <a:rPr lang="ko-KR" altLang="en-US" b="1" i="1" dirty="0" smtClean="0">
                        <a:latin typeface="Cambria Math" panose="02040503050406030204" pitchFamily="18" charset="0"/>
                      </a:rPr>
                      <m:t>름</m:t>
                    </m:r>
                    <m:r>
                      <a:rPr lang="ko-KR" altLang="en-US" b="1" i="1" dirty="0">
                        <a:latin typeface="Cambria Math" panose="02040503050406030204" pitchFamily="18" charset="0"/>
                      </a:rPr>
                      <m:t>에</m:t>
                    </m:r>
                    <m:r>
                      <a:rPr lang="en-US" altLang="ko-KR" b="1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b="1" i="1" dirty="0">
                        <a:latin typeface="Cambria Math" panose="02040503050406030204" pitchFamily="18" charset="0"/>
                      </a:rPr>
                      <m:t>맞</m:t>
                    </m:r>
                    <m:r>
                      <a:rPr lang="ko-KR" altLang="en-US" b="1" i="1" dirty="0" smtClean="0">
                        <a:latin typeface="Cambria Math" panose="02040503050406030204" pitchFamily="18" charset="0"/>
                      </a:rPr>
                      <m:t>게</m:t>
                    </m:r>
                    <m:r>
                      <a:rPr lang="en-US" altLang="ko-KR" b="1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b="1" i="1" dirty="0">
                        <a:latin typeface="Cambria Math" panose="02040503050406030204" pitchFamily="18" charset="0"/>
                      </a:rPr>
                      <m:t>자</m:t>
                    </m:r>
                    <m:r>
                      <a:rPr lang="ko-KR" altLang="en-US" b="1" i="1" dirty="0" smtClean="0">
                        <a:latin typeface="Cambria Math" panose="02040503050406030204" pitchFamily="18" charset="0"/>
                      </a:rPr>
                      <m:t>연</m:t>
                    </m:r>
                    <m:r>
                      <a:rPr lang="ko-KR" altLang="en-US" b="1" i="1" dirty="0">
                        <a:latin typeface="Cambria Math" panose="02040503050406030204" pitchFamily="18" charset="0"/>
                      </a:rPr>
                      <m:t>스</m:t>
                    </m:r>
                    <m:r>
                      <a:rPr lang="ko-KR" altLang="en-US" b="1" i="1" dirty="0" smtClean="0">
                        <a:latin typeface="Cambria Math" panose="02040503050406030204" pitchFamily="18" charset="0"/>
                      </a:rPr>
                      <m:t>러</m:t>
                    </m:r>
                    <m:r>
                      <a:rPr lang="ko-KR" altLang="en-US" b="1" i="1" dirty="0">
                        <a:latin typeface="Cambria Math" panose="02040503050406030204" pitchFamily="18" charset="0"/>
                      </a:rPr>
                      <m:t>운</m:t>
                    </m:r>
                    <m:r>
                      <a:rPr lang="en-US" altLang="ko-KR" b="1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b="1" i="1" dirty="0">
                        <a:latin typeface="Cambria Math" panose="02040503050406030204" pitchFamily="18" charset="0"/>
                      </a:rPr>
                      <m:t>문</m:t>
                    </m:r>
                    <m:r>
                      <a:rPr lang="ko-KR" altLang="en-US" b="1" i="1" dirty="0" smtClean="0">
                        <a:latin typeface="Cambria Math" panose="02040503050406030204" pitchFamily="18" charset="0"/>
                      </a:rPr>
                      <m:t>장</m:t>
                    </m:r>
                    <m:r>
                      <a:rPr lang="ko-KR" altLang="en-US" b="1" i="1" dirty="0">
                        <a:latin typeface="Cambria Math" panose="02040503050406030204" pitchFamily="18" charset="0"/>
                      </a:rPr>
                      <m:t>을</m:t>
                    </m:r>
                    <m:r>
                      <a:rPr lang="en-US" altLang="ko-KR" b="1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b="1" i="1" dirty="0">
                        <a:latin typeface="Cambria Math" panose="02040503050406030204" pitchFamily="18" charset="0"/>
                      </a:rPr>
                      <m:t>만</m:t>
                    </m:r>
                    <m:r>
                      <a:rPr lang="ko-KR" altLang="en-US" b="1" i="1" dirty="0" smtClean="0">
                        <a:latin typeface="Cambria Math" panose="02040503050406030204" pitchFamily="18" charset="0"/>
                      </a:rPr>
                      <m:t>들</m:t>
                    </m:r>
                    <m:r>
                      <a:rPr lang="ko-KR" altLang="en-US" b="1" i="1" dirty="0">
                        <a:latin typeface="Cambria Math" panose="02040503050406030204" pitchFamily="18" charset="0"/>
                      </a:rPr>
                      <m:t>어</m:t>
                    </m:r>
                    <m:r>
                      <a:rPr lang="ko-KR" altLang="en-US" b="1" i="1" dirty="0" smtClean="0">
                        <a:latin typeface="Cambria Math" panose="02040503050406030204" pitchFamily="18" charset="0"/>
                      </a:rPr>
                      <m:t>낼</m:t>
                    </m:r>
                    <m:r>
                      <a:rPr lang="en-US" altLang="ko-KR" b="1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b="1" i="1" dirty="0">
                        <a:latin typeface="Cambria Math" panose="02040503050406030204" pitchFamily="18" charset="0"/>
                      </a:rPr>
                      <m:t>수</m:t>
                    </m:r>
                    <m:r>
                      <a:rPr lang="en-US" altLang="ko-KR" b="1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b="1" i="1" dirty="0">
                        <a:latin typeface="Cambria Math" panose="02040503050406030204" pitchFamily="18" charset="0"/>
                      </a:rPr>
                      <m:t>있</m:t>
                    </m:r>
                    <m:r>
                      <a:rPr lang="ko-KR" altLang="en-US" b="1" i="1" dirty="0" smtClean="0">
                        <a:latin typeface="Cambria Math" panose="02040503050406030204" pitchFamily="18" charset="0"/>
                      </a:rPr>
                      <m:t>도</m:t>
                    </m:r>
                    <m:r>
                      <a:rPr lang="ko-KR" altLang="en-US" b="1" i="1" dirty="0">
                        <a:latin typeface="Cambria Math" panose="02040503050406030204" pitchFamily="18" charset="0"/>
                      </a:rPr>
                      <m:t>록</m:t>
                    </m:r>
                    <m:r>
                      <a:rPr lang="en-US" altLang="ko-KR" b="1" i="1" dirty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ko-KR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𝒐</m:t>
                        </m:r>
                      </m:sub>
                    </m:sSub>
                    <m:r>
                      <a:rPr lang="ko-KR" altLang="en-US" b="1" i="1" smtClean="0">
                        <a:latin typeface="Cambria Math" panose="02040503050406030204" pitchFamily="18" charset="0"/>
                      </a:rPr>
                      <m:t>를</m:t>
                    </m:r>
                  </m:oMath>
                </a14:m>
                <a:r>
                  <a:rPr lang="en-US" altLang="ko-KR" dirty="0"/>
                  <a:t> </a:t>
                </a:r>
                <a:r>
                  <a:rPr lang="ko-KR" altLang="en-US" dirty="0"/>
                  <a:t>학습</a:t>
                </a:r>
                <a:endParaRPr lang="en-US" altLang="ko-KR" dirty="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FCDE04EA-2051-4876-BA52-F331A9BB67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3687" y="2468404"/>
                <a:ext cx="3406635" cy="2606098"/>
              </a:xfrm>
              <a:prstGeom prst="rect">
                <a:avLst/>
              </a:prstGeom>
              <a:blipFill>
                <a:blip r:embed="rId17"/>
                <a:stretch>
                  <a:fillRect l="-1789" b="-281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제목 1">
            <a:extLst>
              <a:ext uri="{FF2B5EF4-FFF2-40B4-BE49-F238E27FC236}">
                <a16:creationId xmlns:a16="http://schemas.microsoft.com/office/drawing/2014/main" id="{179CDC49-4EDD-438B-896D-C04B98504401}"/>
              </a:ext>
            </a:extLst>
          </p:cNvPr>
          <p:cNvSpPr txBox="1">
            <a:spLocks/>
          </p:cNvSpPr>
          <p:nvPr/>
        </p:nvSpPr>
        <p:spPr>
          <a:xfrm>
            <a:off x="820317" y="603130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/>
              <a:t>LSTM(Long</a:t>
            </a:r>
            <a:r>
              <a:rPr lang="ko-KR" altLang="en-US" dirty="0"/>
              <a:t> </a:t>
            </a:r>
            <a:r>
              <a:rPr lang="en-US" altLang="ko-KR" dirty="0"/>
              <a:t>Short Term Memory)</a:t>
            </a:r>
          </a:p>
          <a:p>
            <a:r>
              <a:rPr lang="en-US" altLang="ko-KR" sz="3200" dirty="0"/>
              <a:t>-Output Gate</a:t>
            </a:r>
            <a:endParaRPr lang="ko-KR" altLang="en-US" sz="3200" dirty="0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6B8BA641-9F28-498F-8478-7AE47DAB1770}"/>
              </a:ext>
            </a:extLst>
          </p:cNvPr>
          <p:cNvSpPr/>
          <p:nvPr/>
        </p:nvSpPr>
        <p:spPr>
          <a:xfrm>
            <a:off x="6398570" y="1210819"/>
            <a:ext cx="691418" cy="49949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50665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제목 1">
            <a:extLst>
              <a:ext uri="{FF2B5EF4-FFF2-40B4-BE49-F238E27FC236}">
                <a16:creationId xmlns:a16="http://schemas.microsoft.com/office/drawing/2014/main" id="{179CDC49-4EDD-438B-896D-C04B98504401}"/>
              </a:ext>
            </a:extLst>
          </p:cNvPr>
          <p:cNvSpPr txBox="1">
            <a:spLocks/>
          </p:cNvSpPr>
          <p:nvPr/>
        </p:nvSpPr>
        <p:spPr>
          <a:xfrm>
            <a:off x="820317" y="603130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/>
              <a:t>RNN</a:t>
            </a:r>
            <a:r>
              <a:rPr lang="ko-KR" altLang="en-US" dirty="0"/>
              <a:t> </a:t>
            </a:r>
            <a:r>
              <a:rPr lang="en-US" altLang="ko-KR" dirty="0"/>
              <a:t>vs</a:t>
            </a:r>
            <a:r>
              <a:rPr lang="ko-KR" altLang="en-US" dirty="0"/>
              <a:t> </a:t>
            </a:r>
            <a:r>
              <a:rPr lang="en-US" altLang="ko-KR" dirty="0"/>
              <a:t>LSTM</a:t>
            </a:r>
            <a:endParaRPr lang="ko-KR" altLang="en-US" sz="32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F1E56F7-86DF-4044-899D-CF6F883917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271" y="2347545"/>
            <a:ext cx="5545279" cy="305444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4A1EFC4-9BC8-4EC0-858F-58C68867B3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1988" y="2347545"/>
            <a:ext cx="5496754" cy="313382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A03A62C7-6A9F-4E84-9E2F-13D4FB4766A4}"/>
              </a:ext>
            </a:extLst>
          </p:cNvPr>
          <p:cNvSpPr/>
          <p:nvPr/>
        </p:nvSpPr>
        <p:spPr>
          <a:xfrm>
            <a:off x="7176637" y="5700162"/>
            <a:ext cx="415928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Memory cells, gradients are </a:t>
            </a:r>
            <a:r>
              <a:rPr lang="en-US" altLang="ko-KR" sz="2000" b="1" u="sng" dirty="0"/>
              <a:t>additive</a:t>
            </a:r>
            <a:endParaRPr lang="ko-KR" altLang="en-US" b="1" u="sng" dirty="0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7D1449D0-EDAD-438D-86CE-786F700B00F7}"/>
              </a:ext>
            </a:extLst>
          </p:cNvPr>
          <p:cNvSpPr/>
          <p:nvPr/>
        </p:nvSpPr>
        <p:spPr>
          <a:xfrm>
            <a:off x="2521328" y="1907287"/>
            <a:ext cx="8771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/>
              <a:t>RNN</a:t>
            </a:r>
            <a:endParaRPr lang="ko-KR" altLang="en-US" sz="2400" b="1" u="sng" dirty="0"/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65548243-7D92-4EF5-9D8D-C331BD356E3B}"/>
              </a:ext>
            </a:extLst>
          </p:cNvPr>
          <p:cNvSpPr/>
          <p:nvPr/>
        </p:nvSpPr>
        <p:spPr>
          <a:xfrm>
            <a:off x="8817695" y="1885880"/>
            <a:ext cx="99257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/>
              <a:t>LSTM</a:t>
            </a:r>
            <a:endParaRPr lang="ko-KR" altLang="en-US" sz="2400" b="1" u="sn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F4D78D43-D5C6-4FF5-8F4C-B2E3B061E92B}"/>
                  </a:ext>
                </a:extLst>
              </p:cNvPr>
              <p:cNvSpPr/>
              <p:nvPr/>
            </p:nvSpPr>
            <p:spPr>
              <a:xfrm>
                <a:off x="7984294" y="6100272"/>
                <a:ext cx="2543966" cy="37952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1" i="1"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b>
                          <m:r>
                            <a:rPr lang="en-US" altLang="ko-KR" b="1" i="1"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US" altLang="ko-KR" b="1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1" i="1">
                              <a:latin typeface="Cambria Math" panose="02040503050406030204" pitchFamily="18" charset="0"/>
                            </a:rPr>
                            <m:t>𝒇</m:t>
                          </m:r>
                        </m:e>
                        <m:sub>
                          <m:r>
                            <a:rPr lang="en-US" altLang="ko-KR" b="1" i="1"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US" altLang="ko-KR" b="1" i="1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altLang="ko-KR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1" i="1"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b>
                          <m:r>
                            <a:rPr lang="en-US" altLang="ko-KR" b="1" i="1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altLang="ko-KR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ko-KR" b="1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1" i="1">
                              <a:latin typeface="Cambria Math" panose="02040503050406030204" pitchFamily="18" charset="0"/>
                            </a:rPr>
                            <m:t>𝒊</m:t>
                          </m:r>
                        </m:e>
                        <m:sub>
                          <m:r>
                            <a:rPr lang="en-US" altLang="ko-KR" b="1" i="1"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US" altLang="ko-KR" b="1" i="1">
                          <a:latin typeface="Cambria Math" panose="02040503050406030204" pitchFamily="18" charset="0"/>
                        </a:rPr>
                        <m:t>∗</m:t>
                      </m:r>
                      <m:acc>
                        <m:accPr>
                          <m:chr m:val="̃"/>
                          <m:ctrlPr>
                            <a:rPr lang="en-US" altLang="ko-KR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altLang="ko-KR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1" i="1"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e>
                            <m:sub>
                              <m:r>
                                <a:rPr lang="en-US" altLang="ko-KR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altLang="ko-KR" b="1" dirty="0"/>
              </a:p>
            </p:txBody>
          </p:sp>
        </mc:Choice>
        <mc:Fallback xmlns=""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F4D78D43-D5C6-4FF5-8F4C-B2E3B061E9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4294" y="6100272"/>
                <a:ext cx="2543966" cy="379527"/>
              </a:xfrm>
              <a:prstGeom prst="rect">
                <a:avLst/>
              </a:prstGeom>
              <a:blipFill>
                <a:blip r:embed="rId4"/>
                <a:stretch>
                  <a:fillRect t="-1613" r="-22782" b="-145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C01CAA5B-0603-4FE6-AF96-9CBCB35D209C}"/>
                  </a:ext>
                </a:extLst>
              </p:cNvPr>
              <p:cNvSpPr/>
              <p:nvPr/>
            </p:nvSpPr>
            <p:spPr>
              <a:xfrm>
                <a:off x="1779361" y="5820846"/>
                <a:ext cx="236109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1">
                              <a:latin typeface="Cambria Math" panose="02040503050406030204" pitchFamily="18" charset="0"/>
                            </a:rPr>
                            <m:t>𝐬</m:t>
                          </m:r>
                        </m:e>
                        <m:sub>
                          <m:r>
                            <a:rPr lang="en-US" altLang="ko-KR" b="1">
                              <a:latin typeface="Cambria Math" panose="02040503050406030204" pitchFamily="18" charset="0"/>
                            </a:rPr>
                            <m:t>𝐭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𝑈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𝑊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C01CAA5B-0603-4FE6-AF96-9CBCB35D20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9361" y="5820846"/>
                <a:ext cx="2361096" cy="369332"/>
              </a:xfrm>
              <a:prstGeom prst="rect">
                <a:avLst/>
              </a:prstGeom>
              <a:blipFill>
                <a:blip r:embed="rId5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859245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E0C810-ACC5-4C0A-A5E9-46C8D71B6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Using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RNN..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1BAE44E-8B4E-4E82-BA3B-E5F79AC3D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9787" y="1690688"/>
            <a:ext cx="7972425" cy="4004088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2F2D2C88-77C8-4D42-AE17-4AA0F482294A}"/>
              </a:ext>
            </a:extLst>
          </p:cNvPr>
          <p:cNvSpPr/>
          <p:nvPr/>
        </p:nvSpPr>
        <p:spPr>
          <a:xfrm>
            <a:off x="6648450" y="1543050"/>
            <a:ext cx="3657599" cy="415172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3895C8-D8AE-4802-A490-89B7E6C3B3EA}"/>
              </a:ext>
            </a:extLst>
          </p:cNvPr>
          <p:cNvSpPr txBox="1"/>
          <p:nvPr/>
        </p:nvSpPr>
        <p:spPr>
          <a:xfrm>
            <a:off x="1142999" y="5842414"/>
            <a:ext cx="990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Image Captioning / Intention</a:t>
            </a:r>
            <a:r>
              <a:rPr lang="ko-KR" altLang="en-US" sz="2400" dirty="0"/>
              <a:t> </a:t>
            </a:r>
            <a:r>
              <a:rPr lang="en-US" altLang="ko-KR" sz="2400" dirty="0"/>
              <a:t>Analysis</a:t>
            </a:r>
            <a:r>
              <a:rPr lang="ko-KR" altLang="en-US" sz="2400" dirty="0"/>
              <a:t> </a:t>
            </a:r>
            <a:r>
              <a:rPr lang="en-US" altLang="ko-KR" sz="2400" dirty="0"/>
              <a:t>/ </a:t>
            </a:r>
            <a:r>
              <a:rPr lang="en-US" altLang="ko-KR" sz="2400" b="1" dirty="0"/>
              <a:t>Machine Translation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9121558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E0C810-ACC5-4C0A-A5E9-46C8D71B6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Using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RNN..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Picture 2" descr="https://richliao.github.io/images/Standard_Seq2Seq.png">
            <a:extLst>
              <a:ext uri="{FF2B5EF4-FFF2-40B4-BE49-F238E27FC236}">
                <a16:creationId xmlns:a16="http://schemas.microsoft.com/office/drawing/2014/main" id="{D568BE83-58DA-4FED-A795-19306C3EC9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180"/>
          <a:stretch/>
        </p:blipFill>
        <p:spPr bwMode="auto">
          <a:xfrm>
            <a:off x="1444611" y="1690688"/>
            <a:ext cx="9585339" cy="3700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65C0B98-7026-4D0F-B7E0-D267F43CD375}"/>
              </a:ext>
            </a:extLst>
          </p:cNvPr>
          <p:cNvSpPr txBox="1"/>
          <p:nvPr/>
        </p:nvSpPr>
        <p:spPr>
          <a:xfrm>
            <a:off x="1142999" y="5842414"/>
            <a:ext cx="990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Image Captioning / Intention</a:t>
            </a:r>
            <a:r>
              <a:rPr lang="ko-KR" altLang="en-US" sz="2400" dirty="0"/>
              <a:t> </a:t>
            </a:r>
            <a:r>
              <a:rPr lang="en-US" altLang="ko-KR" sz="2400" dirty="0"/>
              <a:t>Analysis</a:t>
            </a:r>
            <a:r>
              <a:rPr lang="ko-KR" altLang="en-US" sz="2400" dirty="0"/>
              <a:t> </a:t>
            </a:r>
            <a:r>
              <a:rPr lang="en-US" altLang="ko-KR" sz="2400" dirty="0"/>
              <a:t>/ </a:t>
            </a:r>
            <a:r>
              <a:rPr lang="en-US" altLang="ko-KR" sz="2400" b="1" dirty="0"/>
              <a:t>Machine Translation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1343877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E0C810-ACC5-4C0A-A5E9-46C8D71B6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Using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RNN..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1BAE44E-8B4E-4E82-BA3B-E5F79AC3D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9787" y="1690688"/>
            <a:ext cx="7972425" cy="4004088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2F2D2C88-77C8-4D42-AE17-4AA0F482294A}"/>
              </a:ext>
            </a:extLst>
          </p:cNvPr>
          <p:cNvSpPr/>
          <p:nvPr/>
        </p:nvSpPr>
        <p:spPr>
          <a:xfrm>
            <a:off x="4267200" y="1543050"/>
            <a:ext cx="2206172" cy="415172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3895C8-D8AE-4802-A490-89B7E6C3B3EA}"/>
              </a:ext>
            </a:extLst>
          </p:cNvPr>
          <p:cNvSpPr txBox="1"/>
          <p:nvPr/>
        </p:nvSpPr>
        <p:spPr>
          <a:xfrm>
            <a:off x="1142999" y="5842414"/>
            <a:ext cx="990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Image Captioning / </a:t>
            </a:r>
            <a:r>
              <a:rPr lang="en-US" altLang="ko-KR" sz="2400" b="1" dirty="0"/>
              <a:t>Intention</a:t>
            </a:r>
            <a:r>
              <a:rPr lang="ko-KR" altLang="en-US" sz="2400" b="1" dirty="0"/>
              <a:t> </a:t>
            </a:r>
            <a:r>
              <a:rPr lang="en-US" altLang="ko-KR" sz="2400" b="1" dirty="0"/>
              <a:t>Analysis</a:t>
            </a:r>
            <a:r>
              <a:rPr lang="ko-KR" altLang="en-US" sz="2400" b="1" dirty="0"/>
              <a:t> </a:t>
            </a:r>
            <a:r>
              <a:rPr lang="en-US" altLang="ko-KR" sz="2400" dirty="0"/>
              <a:t>/ Machine Translation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1475600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4AD3982-3BEC-4851-8978-FF6DFEBDA4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1984" y="721479"/>
            <a:ext cx="5700485" cy="512093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26E0C810-ACC5-4C0A-A5E9-46C8D71B6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Using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RNN..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5C0B98-7026-4D0F-B7E0-D267F43CD375}"/>
              </a:ext>
            </a:extLst>
          </p:cNvPr>
          <p:cNvSpPr txBox="1"/>
          <p:nvPr/>
        </p:nvSpPr>
        <p:spPr>
          <a:xfrm>
            <a:off x="1142999" y="5842414"/>
            <a:ext cx="990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Image Captioning / </a:t>
            </a:r>
            <a:r>
              <a:rPr lang="en-US" altLang="ko-KR" sz="2400" b="1" dirty="0"/>
              <a:t>Intention</a:t>
            </a:r>
            <a:r>
              <a:rPr lang="ko-KR" altLang="en-US" sz="2400" b="1" dirty="0"/>
              <a:t> </a:t>
            </a:r>
            <a:r>
              <a:rPr lang="en-US" altLang="ko-KR" sz="2400" b="1" dirty="0"/>
              <a:t>Analysis</a:t>
            </a:r>
            <a:r>
              <a:rPr lang="ko-KR" altLang="en-US" sz="2400" b="1" dirty="0"/>
              <a:t> </a:t>
            </a:r>
            <a:r>
              <a:rPr lang="en-US" altLang="ko-KR" sz="2400" dirty="0"/>
              <a:t>/ Machine Translation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7118527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E0C810-ACC5-4C0A-A5E9-46C8D71B6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Using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RNN..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1BAE44E-8B4E-4E82-BA3B-E5F79AC3D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9787" y="1690688"/>
            <a:ext cx="7972425" cy="4004088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2F2D2C88-77C8-4D42-AE17-4AA0F482294A}"/>
              </a:ext>
            </a:extLst>
          </p:cNvPr>
          <p:cNvSpPr/>
          <p:nvPr/>
        </p:nvSpPr>
        <p:spPr>
          <a:xfrm>
            <a:off x="1962151" y="1562100"/>
            <a:ext cx="2152650" cy="420887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F5B762-0D18-46A7-BC9B-7EFB71EB22AF}"/>
              </a:ext>
            </a:extLst>
          </p:cNvPr>
          <p:cNvSpPr txBox="1"/>
          <p:nvPr/>
        </p:nvSpPr>
        <p:spPr>
          <a:xfrm>
            <a:off x="1142999" y="5842414"/>
            <a:ext cx="990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Image Captioning </a:t>
            </a:r>
            <a:r>
              <a:rPr lang="en-US" altLang="ko-KR" sz="2400" dirty="0"/>
              <a:t>/ Intention</a:t>
            </a:r>
            <a:r>
              <a:rPr lang="ko-KR" altLang="en-US" sz="2400" dirty="0"/>
              <a:t> </a:t>
            </a:r>
            <a:r>
              <a:rPr lang="en-US" altLang="ko-KR" sz="2400" dirty="0"/>
              <a:t>Analysis</a:t>
            </a:r>
            <a:r>
              <a:rPr lang="ko-KR" altLang="en-US" sz="2400" dirty="0"/>
              <a:t> </a:t>
            </a:r>
            <a:r>
              <a:rPr lang="en-US" altLang="ko-KR" sz="2400" dirty="0"/>
              <a:t>/ Machine Translation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0790396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1F165E0-087D-4E4C-A542-2F677ADDDB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744" b="6566"/>
          <a:stretch/>
        </p:blipFill>
        <p:spPr>
          <a:xfrm>
            <a:off x="5299075" y="3853542"/>
            <a:ext cx="5861050" cy="3004458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26E0C810-ACC5-4C0A-A5E9-46C8D71B6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Image Captioning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BBBFE10-A5AA-462C-9471-087B60F2CA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Generates Image Description(Caption) with RNN</a:t>
            </a:r>
          </a:p>
          <a:p>
            <a:endParaRPr lang="en-US" altLang="ko-KR" dirty="0"/>
          </a:p>
          <a:p>
            <a:r>
              <a:rPr lang="en-US" altLang="ko-KR" dirty="0"/>
              <a:t>image embedding - </a:t>
            </a:r>
            <a:r>
              <a:rPr lang="en-US" altLang="ko-KR" dirty="0" err="1"/>
              <a:t>ConvNet</a:t>
            </a:r>
            <a:endParaRPr lang="en-US" altLang="ko-KR" dirty="0"/>
          </a:p>
          <a:p>
            <a:r>
              <a:rPr lang="ko-KR" altLang="en-US" dirty="0"/>
              <a:t>문장의 다음에 올 단어 예측</a:t>
            </a:r>
            <a:r>
              <a:rPr lang="en-US" altLang="ko-KR" dirty="0"/>
              <a:t> - RNN(LSTM)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377840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622EF6-3760-44E0-8CFA-62C50B7430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Contents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45624D3-4622-4CBE-9721-B1C0BCF432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RNN / LSTM</a:t>
            </a:r>
          </a:p>
          <a:p>
            <a:r>
              <a:rPr lang="en-US" altLang="ko-KR" dirty="0"/>
              <a:t>Image Captioning</a:t>
            </a:r>
          </a:p>
          <a:p>
            <a:r>
              <a:rPr lang="en-US" altLang="ko-KR" dirty="0"/>
              <a:t>Image Captioning with Attention Model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176307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33A4D9C8-35AD-4E40-9EA4-4E2C496D933E}"/>
              </a:ext>
            </a:extLst>
          </p:cNvPr>
          <p:cNvGrpSpPr/>
          <p:nvPr/>
        </p:nvGrpSpPr>
        <p:grpSpPr>
          <a:xfrm>
            <a:off x="1306363" y="1177030"/>
            <a:ext cx="9583302" cy="5680970"/>
            <a:chOff x="1306363" y="1177030"/>
            <a:chExt cx="9583302" cy="5680970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5112D384-5A82-4199-9629-07A9F781D47F}"/>
                </a:ext>
              </a:extLst>
            </p:cNvPr>
            <p:cNvGrpSpPr/>
            <p:nvPr/>
          </p:nvGrpSpPr>
          <p:grpSpPr>
            <a:xfrm>
              <a:off x="1306363" y="1177030"/>
              <a:ext cx="9503072" cy="5680970"/>
              <a:chOff x="1169410" y="1177030"/>
              <a:chExt cx="9503072" cy="5680970"/>
            </a:xfrm>
          </p:grpSpPr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FFE9ECCB-B4D6-48BB-9376-F0C1A8F8921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7794"/>
              <a:stretch/>
            </p:blipFill>
            <p:spPr>
              <a:xfrm>
                <a:off x="1169410" y="1177030"/>
                <a:ext cx="9503072" cy="5680970"/>
              </a:xfrm>
              <a:prstGeom prst="rect">
                <a:avLst/>
              </a:prstGeom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ED36022-78CD-4C52-B33C-5366EB840F6C}"/>
                  </a:ext>
                </a:extLst>
              </p:cNvPr>
              <p:cNvSpPr txBox="1"/>
              <p:nvPr/>
            </p:nvSpPr>
            <p:spPr>
              <a:xfrm>
                <a:off x="3035299" y="5028074"/>
                <a:ext cx="355601" cy="29671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endParaRPr lang="en-US" altLang="ko-KR" sz="1600" dirty="0">
                  <a:solidFill>
                    <a:srgbClr val="0000FF"/>
                  </a:solidFill>
                </a:endParaRPr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D66A7CB-80D3-4397-8C51-0D7260895D98}"/>
                </a:ext>
              </a:extLst>
            </p:cNvPr>
            <p:cNvSpPr txBox="1"/>
            <p:nvPr/>
          </p:nvSpPr>
          <p:spPr>
            <a:xfrm>
              <a:off x="2676953" y="4667113"/>
              <a:ext cx="1628348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solidFill>
                    <a:srgbClr val="0000FF"/>
                  </a:solidFill>
                </a:rPr>
                <a:t>a</a:t>
              </a:r>
              <a:r>
                <a:rPr lang="en-US" altLang="ko-KR" sz="1600" dirty="0">
                  <a:solidFill>
                    <a:srgbClr val="0000FF"/>
                  </a:solidFill>
                </a:rPr>
                <a:t>=CNN(image)</a:t>
              </a:r>
            </a:p>
            <a:p>
              <a:r>
                <a:rPr lang="en-US" altLang="ko-KR" sz="1600" dirty="0">
                  <a:solidFill>
                    <a:srgbClr val="0000FF"/>
                  </a:solidFill>
                </a:rPr>
                <a:t>only input once to inform RNN </a:t>
              </a:r>
              <a:r>
                <a:rPr lang="en-US" altLang="ko-KR" sz="1600" dirty="0" err="1">
                  <a:solidFill>
                    <a:srgbClr val="0000FF"/>
                  </a:solidFill>
                </a:rPr>
                <a:t>abt</a:t>
              </a:r>
              <a:r>
                <a:rPr lang="en-US" altLang="ko-KR" sz="1600" dirty="0">
                  <a:solidFill>
                    <a:srgbClr val="0000FF"/>
                  </a:solidFill>
                </a:rPr>
                <a:t> image content</a:t>
              </a:r>
              <a:endParaRPr lang="ko-KR" altLang="en-US" sz="1600" dirty="0">
                <a:solidFill>
                  <a:srgbClr val="0000FF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FACB87BD-83FC-4E4E-BB5F-EB1AFF45F53D}"/>
                    </a:ext>
                  </a:extLst>
                </p:cNvPr>
                <p:cNvSpPr txBox="1"/>
                <p:nvPr/>
              </p:nvSpPr>
              <p:spPr>
                <a:xfrm>
                  <a:off x="7041529" y="4370002"/>
                  <a:ext cx="3848136" cy="2297039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endParaRPr lang="en-US" altLang="ko-KR" sz="2000" b="1" i="1" dirty="0">
                    <a:solidFill>
                      <a:srgbClr val="0000FF"/>
                    </a:solidFill>
                    <a:latin typeface="Cambria Math" panose="02040503050406030204" pitchFamily="18" charset="0"/>
                  </a:endParaRPr>
                </a:p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altLang="ko-KR" sz="20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US" altLang="ko-KR" sz="2000" b="1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000" b="1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𝒎𝒂𝒙</m:t>
                      </m:r>
                      <m:d>
                        <m:dPr>
                          <m:ctrlPr>
                            <a:rPr lang="en-US" altLang="ko-KR" sz="20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altLang="ko-KR" sz="20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20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altLang="ko-KR" sz="20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𝒙𝒉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ko-KR" sz="20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ko-KR" sz="2000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  <m:r>
                            <a:rPr lang="en-US" altLang="ko-KR" sz="20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ko-KR" sz="20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altLang="ko-KR" sz="2000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en-US" altLang="ko-KR" sz="20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sub>
                          </m:sSub>
                          <m:r>
                            <a:rPr lang="en-US" altLang="ko-KR" sz="2000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𝐚</m:t>
                          </m:r>
                        </m:e>
                      </m:d>
                    </m:oMath>
                  </a14:m>
                  <a:r>
                    <a:rPr lang="en-US" altLang="ko-KR" sz="2000" b="1" i="1" dirty="0">
                      <a:solidFill>
                        <a:srgbClr val="0000FF"/>
                      </a:solidFill>
                      <a:latin typeface="Cambria Math" panose="02040503050406030204" pitchFamily="18" charset="0"/>
                    </a:rPr>
                    <a:t> </a:t>
                  </a:r>
                </a:p>
                <a:p>
                  <a:endParaRPr lang="en-US" altLang="ko-KR" sz="2000" b="1" i="1" dirty="0">
                    <a:solidFill>
                      <a:srgbClr val="0000FF"/>
                    </a:solidFill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000" b="1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b="1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𝒉</m:t>
                            </m:r>
                          </m:e>
                          <m:sub>
                            <m:r>
                              <a:rPr lang="en-US" altLang="ko-KR" sz="2000" b="1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𝒕</m:t>
                            </m:r>
                          </m:sub>
                        </m:sSub>
                        <m:r>
                          <a:rPr lang="en-US" altLang="ko-KR" sz="20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ko-KR" sz="20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𝒎𝒂𝒙</m:t>
                        </m:r>
                        <m:d>
                          <m:dPr>
                            <m:ctrlPr>
                              <a:rPr lang="en-US" altLang="ko-KR" sz="2000" b="1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000" b="1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US" altLang="ko-KR" sz="2000" b="1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ko-KR" sz="2000" b="1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sSub>
                                  <m:sSubPr>
                                    <m:ctrlPr>
                                      <a:rPr lang="en-US" altLang="ko-KR" sz="2000" b="1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000" b="1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𝑾</m:t>
                                    </m:r>
                                  </m:e>
                                  <m:sub>
                                    <m:r>
                                      <a:rPr lang="en-US" altLang="ko-KR" sz="2000" b="1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𝒉𝒉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ko-KR" sz="2000" b="1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000" b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𝐡</m:t>
                                    </m:r>
                                  </m:e>
                                  <m:sub>
                                    <m:r>
                                      <a:rPr lang="en-US" altLang="ko-KR" sz="2000" b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𝐭</m:t>
                                    </m:r>
                                    <m:r>
                                      <a:rPr lang="en-US" altLang="ko-KR" sz="2000" b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ko-KR" sz="2000" b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  <m:r>
                                  <a:rPr lang="en-US" altLang="ko-KR" sz="2000" b="1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ko-KR" sz="2000" b="1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  <m:sub>
                                <m:r>
                                  <a:rPr lang="en-US" altLang="ko-KR" sz="2000" b="1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𝒙𝒉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ko-KR" sz="2000" b="1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2000" b="1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ko-KR" sz="2000" b="1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𝒕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altLang="ko-KR" sz="2000" b="1" i="1" dirty="0">
                    <a:solidFill>
                      <a:srgbClr val="0000FF"/>
                    </a:solidFill>
                    <a:latin typeface="Cambria Math" panose="02040503050406030204" pitchFamily="18" charset="0"/>
                  </a:endParaRPr>
                </a:p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altLang="ko-KR" sz="20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US" altLang="ko-KR" sz="2000" b="1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000" b="1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𝒈</m:t>
                      </m:r>
                      <m:d>
                        <m:dPr>
                          <m:ctrlPr>
                            <a:rPr lang="en-US" altLang="ko-KR" sz="20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0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altLang="ko-KR" sz="20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𝒉𝒚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ko-KR" sz="20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altLang="ko-KR" sz="20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</m:e>
                      </m:d>
                    </m:oMath>
                  </a14:m>
                  <a:r>
                    <a:rPr lang="en-US" altLang="ko-KR" sz="2000" b="1" i="1" dirty="0">
                      <a:solidFill>
                        <a:srgbClr val="0000FF"/>
                      </a:solidFill>
                      <a:latin typeface="Cambria Math" panose="02040503050406030204" pitchFamily="18" charset="0"/>
                    </a:rPr>
                    <a:t> </a:t>
                  </a:r>
                </a:p>
                <a:p>
                  <a:endParaRPr lang="en-US" altLang="ko-KR" sz="2000" b="1" dirty="0">
                    <a:solidFill>
                      <a:srgbClr val="0000FF"/>
                    </a:solidFill>
                  </a:endParaRPr>
                </a:p>
                <a:p>
                  <a:endParaRPr lang="en-US" altLang="ko-KR" sz="2000" b="1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FACB87BD-83FC-4E4E-BB5F-EB1AFF45F5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41529" y="4370002"/>
                  <a:ext cx="3848136" cy="2297039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2B346B28-57B5-4BE2-820E-C5D18108F3D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8552" t="48293" r="8157" b="40714"/>
          <a:stretch/>
        </p:blipFill>
        <p:spPr>
          <a:xfrm>
            <a:off x="8447314" y="2633116"/>
            <a:ext cx="1894516" cy="405703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F6A4BF04-6173-4F4A-9916-93F057B521D9}"/>
              </a:ext>
            </a:extLst>
          </p:cNvPr>
          <p:cNvSpPr/>
          <p:nvPr/>
        </p:nvSpPr>
        <p:spPr>
          <a:xfrm>
            <a:off x="6923314" y="3630751"/>
            <a:ext cx="3149600" cy="7392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6E0C810-ACC5-4C0A-A5E9-46C8D71B68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854" y="132002"/>
            <a:ext cx="7517467" cy="1184208"/>
          </a:xfrm>
        </p:spPr>
        <p:txBody>
          <a:bodyPr>
            <a:normAutofit/>
          </a:bodyPr>
          <a:lstStyle/>
          <a:p>
            <a:r>
              <a:rPr lang="en-US" altLang="ko-KR" sz="3200" b="1" dirty="0">
                <a:latin typeface="Arial" panose="020B0604020202020204" pitchFamily="34" charset="0"/>
                <a:cs typeface="Arial" panose="020B0604020202020204" pitchFamily="34" charset="0"/>
              </a:rPr>
              <a:t>Image Captioning(Training)</a:t>
            </a:r>
            <a:endParaRPr lang="ko-KR" alt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093EE2AB-DBE1-499F-AC55-E091CE228334}"/>
                  </a:ext>
                </a:extLst>
              </p:cNvPr>
              <p:cNvSpPr/>
              <p:nvPr/>
            </p:nvSpPr>
            <p:spPr>
              <a:xfrm>
                <a:off x="4565534" y="5185610"/>
                <a:ext cx="70718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altLang="ko-KR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𝒙𝒉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093EE2AB-DBE1-499F-AC55-E091CE2283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5534" y="5185610"/>
                <a:ext cx="707180" cy="369332"/>
              </a:xfrm>
              <a:prstGeom prst="rect">
                <a:avLst/>
              </a:prstGeom>
              <a:blipFill>
                <a:blip r:embed="rId6"/>
                <a:stretch>
                  <a:fillRect b="-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F115399E-135B-476F-B358-DD939BE5B13A}"/>
                  </a:ext>
                </a:extLst>
              </p:cNvPr>
              <p:cNvSpPr/>
              <p:nvPr/>
            </p:nvSpPr>
            <p:spPr>
              <a:xfrm>
                <a:off x="2855938" y="5907620"/>
                <a:ext cx="67191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altLang="ko-KR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𝒊𝒉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F115399E-135B-476F-B358-DD939BE5B1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5938" y="5907620"/>
                <a:ext cx="671915" cy="369332"/>
              </a:xfrm>
              <a:prstGeom prst="rect">
                <a:avLst/>
              </a:prstGeom>
              <a:blipFill>
                <a:blip r:embed="rId7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60ED3E86-BBF2-4156-8307-54E3A3F4ECA7}"/>
                  </a:ext>
                </a:extLst>
              </p:cNvPr>
              <p:cNvSpPr/>
              <p:nvPr/>
            </p:nvSpPr>
            <p:spPr>
              <a:xfrm>
                <a:off x="6057899" y="840268"/>
                <a:ext cx="5072341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altLang="ko-KR" sz="2400" b="1" dirty="0"/>
                  <a:t>Training pair for RNN:</a:t>
                </a:r>
                <a:r>
                  <a:rPr lang="en-US" altLang="ko-KR" sz="2400" b="1" dirty="0">
                    <a:solidFill>
                      <a:srgbClr val="0000FF"/>
                    </a:solidFill>
                  </a:rPr>
                  <a:t> {a,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ko-KR" sz="24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en-US" altLang="ko-KR" sz="2400" b="1" dirty="0">
                    <a:solidFill>
                      <a:srgbClr val="0000FF"/>
                    </a:solidFill>
                  </a:rPr>
                  <a:t>}</a:t>
                </a:r>
                <a:endParaRPr lang="ko-KR" altLang="en-US" sz="2400" dirty="0"/>
              </a:p>
            </p:txBody>
          </p:sp>
        </mc:Choice>
        <mc:Fallback xmlns=""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60ED3E86-BBF2-4156-8307-54E3A3F4EC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7899" y="840268"/>
                <a:ext cx="5072341" cy="461665"/>
              </a:xfrm>
              <a:prstGeom prst="rect">
                <a:avLst/>
              </a:prstGeom>
              <a:blipFill>
                <a:blip r:embed="rId8"/>
                <a:stretch>
                  <a:fillRect l="-1923" t="-10526" b="-289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35F9EE83-A218-44DF-B74C-32A5C496D23B}"/>
                  </a:ext>
                </a:extLst>
              </p:cNvPr>
              <p:cNvSpPr/>
              <p:nvPr/>
            </p:nvSpPr>
            <p:spPr>
              <a:xfrm>
                <a:off x="4768614" y="4293764"/>
                <a:ext cx="71519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altLang="ko-KR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𝒉𝒉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35F9EE83-A218-44DF-B74C-32A5C496D2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8614" y="4293764"/>
                <a:ext cx="715196" cy="369332"/>
              </a:xfrm>
              <a:prstGeom prst="rect">
                <a:avLst/>
              </a:prstGeom>
              <a:blipFill>
                <a:blip r:embed="rId9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744777DA-DF2D-4A15-8558-9FC9973B36EB}"/>
                  </a:ext>
                </a:extLst>
              </p:cNvPr>
              <p:cNvSpPr/>
              <p:nvPr/>
            </p:nvSpPr>
            <p:spPr>
              <a:xfrm>
                <a:off x="4562327" y="3835113"/>
                <a:ext cx="710387" cy="3947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altLang="ko-KR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𝒉𝒚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744777DA-DF2D-4A15-8558-9FC9973B36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2327" y="3835113"/>
                <a:ext cx="710387" cy="394788"/>
              </a:xfrm>
              <a:prstGeom prst="rect">
                <a:avLst/>
              </a:prstGeom>
              <a:blipFill>
                <a:blip r:embed="rId10"/>
                <a:stretch>
                  <a:fillRect b="-1076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69203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614539F3-C0CF-4A47-B2E8-CC1E09A19E31}"/>
              </a:ext>
            </a:extLst>
          </p:cNvPr>
          <p:cNvGrpSpPr/>
          <p:nvPr/>
        </p:nvGrpSpPr>
        <p:grpSpPr>
          <a:xfrm>
            <a:off x="1529509" y="929808"/>
            <a:ext cx="9701333" cy="5928192"/>
            <a:chOff x="1529509" y="929808"/>
            <a:chExt cx="9701333" cy="5928192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001EFEA7-DF7B-4A32-B8D3-EC83970F9162}"/>
                </a:ext>
              </a:extLst>
            </p:cNvPr>
            <p:cNvGrpSpPr/>
            <p:nvPr/>
          </p:nvGrpSpPr>
          <p:grpSpPr>
            <a:xfrm>
              <a:off x="1529509" y="929808"/>
              <a:ext cx="9701333" cy="5928192"/>
              <a:chOff x="1529509" y="929808"/>
              <a:chExt cx="9701333" cy="5928192"/>
            </a:xfrm>
          </p:grpSpPr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799EEF59-C7CB-46EF-9D5D-F62F62513F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29509" y="929808"/>
                <a:ext cx="8578443" cy="5928192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" name="TextBox 3">
                    <a:extLst>
                      <a:ext uri="{FF2B5EF4-FFF2-40B4-BE49-F238E27FC236}">
                        <a16:creationId xmlns:a16="http://schemas.microsoft.com/office/drawing/2014/main" id="{3DE4B62F-0035-4490-94A1-7D16E4F29F9E}"/>
                      </a:ext>
                    </a:extLst>
                  </p:cNvPr>
                  <p:cNvSpPr txBox="1"/>
                  <p:nvPr/>
                </p:nvSpPr>
                <p:spPr>
                  <a:xfrm>
                    <a:off x="6489949" y="3922596"/>
                    <a:ext cx="4740893" cy="1589153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000" b="1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b="1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𝒉</m:t>
                            </m:r>
                          </m:e>
                          <m:sub>
                            <m:r>
                              <a:rPr lang="en-US" altLang="ko-KR" sz="2000" b="1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  <m:r>
                          <a:rPr lang="en-US" altLang="ko-KR" sz="20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ko-KR" sz="20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𝒇</m:t>
                        </m:r>
                        <m:d>
                          <m:dPr>
                            <m:ctrlPr>
                              <a:rPr lang="en-US" altLang="ko-KR" sz="2000" b="1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sz="2000" b="1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2000" b="1" i="0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𝐖</m:t>
                                </m:r>
                              </m:e>
                              <m:sub>
                                <m:r>
                                  <a:rPr lang="en-US" altLang="ko-KR" sz="2000" b="1" i="0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𝐢𝐡</m:t>
                                </m:r>
                              </m:sub>
                            </m:sSub>
                            <m:r>
                              <a:rPr lang="en-US" altLang="ko-KR" sz="2000" b="1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𝐚</m:t>
                            </m:r>
                            <m:r>
                              <a:rPr lang="en-US" altLang="ko-KR" sz="2000" b="1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altLang="ko-KR" sz="2000" b="1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ko-KR" altLang="en-US" sz="2000" b="1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  <m:sub>
                                <m:r>
                                  <a:rPr lang="ko-KR" altLang="en-US" sz="2000" b="1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𝒙𝒉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ko-KR" sz="2000" b="1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2000" b="1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ko-KR" sz="2000" b="1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sub>
                            </m:sSub>
                          </m:e>
                        </m:d>
                      </m:oMath>
                    </a14:m>
                    <a:r>
                      <a:rPr lang="en-US" altLang="ko-KR" sz="2000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a:t> </a:t>
                    </a:r>
                  </a:p>
                  <a:p>
                    <a:endParaRPr lang="en-US" altLang="ko-KR" sz="2000" b="1" i="1" dirty="0">
                      <a:solidFill>
                        <a:srgbClr val="0000FF"/>
                      </a:solidFill>
                      <a:latin typeface="Cambria Math" panose="02040503050406030204" pitchFamily="18" charset="0"/>
                    </a:endParaRPr>
                  </a:p>
                  <a:p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000" b="1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b="1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𝒉</m:t>
                            </m:r>
                          </m:e>
                          <m:sub>
                            <m:r>
                              <a:rPr lang="en-US" altLang="ko-KR" sz="2000" b="1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𝒕</m:t>
                            </m:r>
                          </m:sub>
                        </m:sSub>
                        <m:r>
                          <a:rPr lang="en-US" altLang="ko-KR" sz="20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ko-KR" sz="20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𝒇</m:t>
                        </m:r>
                        <m:d>
                          <m:dPr>
                            <m:ctrlPr>
                              <a:rPr lang="en-US" altLang="ko-KR" sz="2000" b="1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sz="2000" b="1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2000" b="1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  <m:sub>
                                <m:r>
                                  <a:rPr lang="en-US" altLang="ko-KR" sz="2000" b="1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𝒉𝒉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ko-KR" sz="2000" b="1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2000" b="1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𝒉</m:t>
                                </m:r>
                              </m:e>
                              <m:sub>
                                <m:r>
                                  <a:rPr lang="en-US" altLang="ko-KR" sz="2000" b="1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𝒕</m:t>
                                </m:r>
                                <m:r>
                                  <a:rPr lang="en-US" altLang="ko-KR" sz="2000" b="1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ko-KR" sz="2000" b="1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  <m:r>
                              <a:rPr lang="en-US" altLang="ko-KR" sz="2000" b="1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altLang="ko-KR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20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  <m:sub>
                                <m:r>
                                  <a:rPr lang="en-US" altLang="ko-KR" sz="20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𝒙𝒉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ko-KR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  <m:sub>
                                <m:r>
                                  <a:rPr lang="en-US" altLang="ko-KR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𝒕</m:t>
                                </m:r>
                                <m:r>
                                  <a:rPr lang="en-US" altLang="ko-KR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ko-KR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  <m:r>
                              <a:rPr lang="en-US" altLang="ko-KR" sz="2000" b="1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altLang="ko-KR" sz="2000" b="1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2000" b="1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  <m:sub>
                                <m:r>
                                  <a:rPr lang="en-US" altLang="ko-KR" sz="2000" b="1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𝒊𝒉</m:t>
                                </m:r>
                              </m:sub>
                            </m:sSub>
                            <m:r>
                              <a:rPr lang="en-US" altLang="ko-KR" sz="20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</m:d>
                        <m:r>
                          <a:rPr lang="en-US" altLang="ko-KR" sz="20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a14:m>
                    <a:r>
                      <a:rPr lang="en-US" altLang="ko-KR" sz="2000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a:t> </a:t>
                    </a:r>
                  </a:p>
                  <a:p>
                    <a:r>
                      <a:rPr lang="en-US" altLang="ko-KR" sz="100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a:t>  </a:t>
                    </a:r>
                    <a:r>
                      <a:rPr lang="en-US" altLang="ko-KR" sz="1100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a:t> </a:t>
                    </a:r>
                    <a:endParaRPr lang="en-US" altLang="ko-KR" sz="2000" b="1" i="1" dirty="0">
                      <a:solidFill>
                        <a:srgbClr val="0000FF"/>
                      </a:solidFill>
                      <a:latin typeface="Cambria Math" panose="02040503050406030204" pitchFamily="18" charset="0"/>
                    </a:endParaRPr>
                  </a:p>
                  <a:p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000" b="1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b="1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altLang="ko-KR" sz="2000" b="1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𝒕</m:t>
                            </m:r>
                          </m:sub>
                        </m:sSub>
                        <m:r>
                          <a:rPr lang="en-US" altLang="ko-KR" sz="20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ko-KR" sz="20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𝒈</m:t>
                        </m:r>
                        <m:d>
                          <m:dPr>
                            <m:ctrlPr>
                              <a:rPr lang="en-US" altLang="ko-KR" sz="2000" b="1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sz="2000" b="1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2000" b="1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  <m:sub>
                                <m:r>
                                  <a:rPr lang="en-US" altLang="ko-KR" sz="2000" b="1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𝒉𝒚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ko-KR" sz="2000" b="1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2000" b="1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𝒉</m:t>
                                </m:r>
                              </m:e>
                              <m:sub>
                                <m:r>
                                  <a:rPr lang="en-US" altLang="ko-KR" sz="2000" b="1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𝒕</m:t>
                                </m:r>
                              </m:sub>
                            </m:sSub>
                          </m:e>
                        </m:d>
                        <m:r>
                          <a:rPr lang="en-US" altLang="ko-KR" sz="20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 ;</m:t>
                        </m:r>
                        <m:r>
                          <a:rPr lang="en-US" altLang="ko-KR" sz="20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altLang="ko-KR" sz="20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ko-KR" sz="20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ko-KR" sz="20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,…,</m:t>
                        </m:r>
                        <m:r>
                          <a:rPr lang="en-US" altLang="ko-KR" sz="20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𝑵</m:t>
                        </m:r>
                        <m:r>
                          <a:rPr lang="en-US" altLang="ko-KR" sz="20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sz="20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oMath>
                    </a14:m>
                    <a:r>
                      <a:rPr lang="ko-KR" altLang="en-US" sz="2000" b="1" dirty="0">
                        <a:solidFill>
                          <a:srgbClr val="0000FF"/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4" name="TextBox 3">
                    <a:extLst>
                      <a:ext uri="{FF2B5EF4-FFF2-40B4-BE49-F238E27FC236}">
                        <a16:creationId xmlns:a16="http://schemas.microsoft.com/office/drawing/2014/main" id="{3DE4B62F-0035-4490-94A1-7D16E4F29F9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489949" y="3922596"/>
                    <a:ext cx="4740893" cy="1589153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129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0F37843C-A267-45C0-9CCA-DAC990234A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-1" r="23032"/>
            <a:stretch/>
          </p:blipFill>
          <p:spPr>
            <a:xfrm>
              <a:off x="2639449" y="4415214"/>
              <a:ext cx="2059552" cy="1752775"/>
            </a:xfrm>
            <a:prstGeom prst="rect">
              <a:avLst/>
            </a:prstGeom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6CB8D561-5DB1-4CE7-BAB8-E922A2AD4259}"/>
                </a:ext>
              </a:extLst>
            </p:cNvPr>
            <p:cNvSpPr/>
            <p:nvPr/>
          </p:nvSpPr>
          <p:spPr>
            <a:xfrm>
              <a:off x="2820578" y="4516812"/>
              <a:ext cx="329023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r>
                <a:rPr lang="en-US" altLang="ko-KR" b="1" dirty="0">
                  <a:solidFill>
                    <a:srgbClr val="FF0000"/>
                  </a:solidFill>
                </a:rPr>
                <a:t>a</a:t>
              </a:r>
              <a:r>
                <a:rPr lang="en-US" altLang="ko-KR" b="1" dirty="0">
                  <a:solidFill>
                    <a:srgbClr val="0000FF"/>
                  </a:solidFill>
                </a:rPr>
                <a:t>:</a:t>
              </a:r>
              <a:endParaRPr lang="ko-KR" altLang="en-US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D603A87F-B516-419F-985B-0FD66FB6F75D}"/>
                  </a:ext>
                </a:extLst>
              </p:cNvPr>
              <p:cNvSpPr/>
              <p:nvPr/>
            </p:nvSpPr>
            <p:spPr>
              <a:xfrm>
                <a:off x="2985089" y="5875765"/>
                <a:ext cx="67191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altLang="ko-KR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𝒊𝒉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D603A87F-B516-419F-985B-0FD66FB6F7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5089" y="5875765"/>
                <a:ext cx="671915" cy="369332"/>
              </a:xfrm>
              <a:prstGeom prst="rect">
                <a:avLst/>
              </a:prstGeom>
              <a:blipFill>
                <a:blip r:embed="rId6"/>
                <a:stretch>
                  <a:fillRect b="-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1D81DDB2-5577-44C6-B2CF-2AE5C235C04C}"/>
                  </a:ext>
                </a:extLst>
              </p:cNvPr>
              <p:cNvSpPr/>
              <p:nvPr/>
            </p:nvSpPr>
            <p:spPr>
              <a:xfrm>
                <a:off x="4844570" y="5106935"/>
                <a:ext cx="70718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altLang="ko-KR" b="1" i="1">
                              <a:latin typeface="Cambria Math" panose="02040503050406030204" pitchFamily="18" charset="0"/>
                            </a:rPr>
                            <m:t>𝒙𝒉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1D81DDB2-5577-44C6-B2CF-2AE5C235C0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4570" y="5106935"/>
                <a:ext cx="707180" cy="369332"/>
              </a:xfrm>
              <a:prstGeom prst="rect">
                <a:avLst/>
              </a:prstGeom>
              <a:blipFill>
                <a:blip r:embed="rId7"/>
                <a:stretch>
                  <a:fillRect b="-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AB1A684E-9003-4281-B462-12A383BDD76D}"/>
                  </a:ext>
                </a:extLst>
              </p:cNvPr>
              <p:cNvSpPr/>
              <p:nvPr/>
            </p:nvSpPr>
            <p:spPr>
              <a:xfrm>
                <a:off x="4839759" y="3725202"/>
                <a:ext cx="710387" cy="3947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altLang="ko-KR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𝒉𝒚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AB1A684E-9003-4281-B462-12A383BDD7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9759" y="3725202"/>
                <a:ext cx="710387" cy="394788"/>
              </a:xfrm>
              <a:prstGeom prst="rect">
                <a:avLst/>
              </a:prstGeom>
              <a:blipFill>
                <a:blip r:embed="rId8"/>
                <a:stretch>
                  <a:fillRect b="-1076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EC522958-0D99-49D9-B705-29C4FEA62C8D}"/>
              </a:ext>
            </a:extLst>
          </p:cNvPr>
          <p:cNvCxnSpPr>
            <a:cxnSpLocks/>
          </p:cNvCxnSpPr>
          <p:nvPr/>
        </p:nvCxnSpPr>
        <p:spPr>
          <a:xfrm>
            <a:off x="5194952" y="4516812"/>
            <a:ext cx="35519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7172B82D-F05B-48B4-A514-DC013597ED50}"/>
                  </a:ext>
                </a:extLst>
              </p:cNvPr>
              <p:cNvSpPr/>
              <p:nvPr/>
            </p:nvSpPr>
            <p:spPr>
              <a:xfrm>
                <a:off x="5012348" y="4119990"/>
                <a:ext cx="71519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altLang="ko-KR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𝒉𝒉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7172B82D-F05B-48B4-A514-DC013597ED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2348" y="4119990"/>
                <a:ext cx="715196" cy="369332"/>
              </a:xfrm>
              <a:prstGeom prst="rect">
                <a:avLst/>
              </a:prstGeom>
              <a:blipFill>
                <a:blip r:embed="rId9"/>
                <a:stretch>
                  <a:fillRect b="-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직사각형 24">
            <a:extLst>
              <a:ext uri="{FF2B5EF4-FFF2-40B4-BE49-F238E27FC236}">
                <a16:creationId xmlns:a16="http://schemas.microsoft.com/office/drawing/2014/main" id="{267AEA8E-4F22-468A-8057-89252F354821}"/>
              </a:ext>
            </a:extLst>
          </p:cNvPr>
          <p:cNvSpPr/>
          <p:nvPr/>
        </p:nvSpPr>
        <p:spPr>
          <a:xfrm>
            <a:off x="5522028" y="3244334"/>
            <a:ext cx="12859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rgbClr val="0000FF"/>
                </a:solidFill>
              </a:rPr>
              <a:t>Sampling!</a:t>
            </a:r>
            <a:endParaRPr lang="ko-KR" altLang="en-US" b="1" dirty="0">
              <a:solidFill>
                <a:srgbClr val="0000FF"/>
              </a:solidFill>
            </a:endParaRPr>
          </a:p>
        </p:txBody>
      </p:sp>
      <p:sp>
        <p:nvSpPr>
          <p:cNvPr id="26" name="제목 1">
            <a:extLst>
              <a:ext uri="{FF2B5EF4-FFF2-40B4-BE49-F238E27FC236}">
                <a16:creationId xmlns:a16="http://schemas.microsoft.com/office/drawing/2014/main" id="{D6BF41AF-4B36-4299-B4FA-7A6ED5939C44}"/>
              </a:ext>
            </a:extLst>
          </p:cNvPr>
          <p:cNvSpPr txBox="1">
            <a:spLocks/>
          </p:cNvSpPr>
          <p:nvPr/>
        </p:nvSpPr>
        <p:spPr>
          <a:xfrm>
            <a:off x="127854" y="132002"/>
            <a:ext cx="7517467" cy="11842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b="1" dirty="0">
                <a:latin typeface="Arial" panose="020B0604020202020204" pitchFamily="34" charset="0"/>
                <a:cs typeface="Arial" panose="020B0604020202020204" pitchFamily="34" charset="0"/>
              </a:rPr>
              <a:t>Image Captioning(Testing)</a:t>
            </a:r>
            <a:endParaRPr lang="ko-KR" alt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16206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614539F3-C0CF-4A47-B2E8-CC1E09A19E31}"/>
              </a:ext>
            </a:extLst>
          </p:cNvPr>
          <p:cNvGrpSpPr/>
          <p:nvPr/>
        </p:nvGrpSpPr>
        <p:grpSpPr>
          <a:xfrm>
            <a:off x="1529509" y="929808"/>
            <a:ext cx="9688383" cy="5928192"/>
            <a:chOff x="1529509" y="929808"/>
            <a:chExt cx="9688383" cy="5928192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001EFEA7-DF7B-4A32-B8D3-EC83970F9162}"/>
                </a:ext>
              </a:extLst>
            </p:cNvPr>
            <p:cNvGrpSpPr/>
            <p:nvPr/>
          </p:nvGrpSpPr>
          <p:grpSpPr>
            <a:xfrm>
              <a:off x="1529509" y="929808"/>
              <a:ext cx="9688383" cy="5928192"/>
              <a:chOff x="1529509" y="929808"/>
              <a:chExt cx="9688383" cy="5928192"/>
            </a:xfrm>
          </p:grpSpPr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799EEF59-C7CB-46EF-9D5D-F62F62513F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29509" y="929808"/>
                <a:ext cx="8578443" cy="5928192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" name="TextBox 3">
                    <a:extLst>
                      <a:ext uri="{FF2B5EF4-FFF2-40B4-BE49-F238E27FC236}">
                        <a16:creationId xmlns:a16="http://schemas.microsoft.com/office/drawing/2014/main" id="{3DE4B62F-0035-4490-94A1-7D16E4F29F9E}"/>
                      </a:ext>
                    </a:extLst>
                  </p:cNvPr>
                  <p:cNvSpPr txBox="1"/>
                  <p:nvPr/>
                </p:nvSpPr>
                <p:spPr>
                  <a:xfrm>
                    <a:off x="6476999" y="3927008"/>
                    <a:ext cx="4740893" cy="1589153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000" b="1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b="1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𝒉</m:t>
                            </m:r>
                          </m:e>
                          <m:sub>
                            <m:r>
                              <a:rPr lang="en-US" altLang="ko-KR" sz="2000" b="1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  <m:r>
                          <a:rPr lang="en-US" altLang="ko-KR" sz="20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ko-KR" sz="20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𝒇</m:t>
                        </m:r>
                        <m:d>
                          <m:dPr>
                            <m:ctrlPr>
                              <a:rPr lang="en-US" altLang="ko-KR" sz="2000" b="1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sz="2000" b="1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2000" b="1" i="0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𝐖</m:t>
                                </m:r>
                              </m:e>
                              <m:sub>
                                <m:r>
                                  <a:rPr lang="en-US" altLang="ko-KR" sz="2000" b="1" i="0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𝐢𝐡</m:t>
                                </m:r>
                              </m:sub>
                            </m:sSub>
                            <m:r>
                              <a:rPr lang="en-US" altLang="ko-KR" sz="2000" b="1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𝐚</m:t>
                            </m:r>
                            <m:r>
                              <a:rPr lang="en-US" altLang="ko-KR" sz="2000" b="1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altLang="ko-KR" sz="2000" b="1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ko-KR" altLang="en-US" sz="2000" b="1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  <m:sub>
                                <m:r>
                                  <a:rPr lang="ko-KR" altLang="en-US" sz="2000" b="1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𝒙𝒉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ko-KR" sz="2000" b="1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2000" b="1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ko-KR" sz="2000" b="1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sub>
                            </m:sSub>
                          </m:e>
                        </m:d>
                      </m:oMath>
                    </a14:m>
                    <a:r>
                      <a:rPr lang="en-US" altLang="ko-KR" sz="2000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a:t> </a:t>
                    </a:r>
                  </a:p>
                  <a:p>
                    <a:endParaRPr lang="en-US" altLang="ko-KR" sz="2000" b="1" i="1" dirty="0">
                      <a:solidFill>
                        <a:srgbClr val="0000FF"/>
                      </a:solidFill>
                      <a:latin typeface="Cambria Math" panose="02040503050406030204" pitchFamily="18" charset="0"/>
                    </a:endParaRPr>
                  </a:p>
                  <a:p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000" b="1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b="1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𝒉</m:t>
                            </m:r>
                          </m:e>
                          <m:sub>
                            <m:r>
                              <a:rPr lang="en-US" altLang="ko-KR" sz="2000" b="1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𝒕</m:t>
                            </m:r>
                          </m:sub>
                        </m:sSub>
                        <m:r>
                          <a:rPr lang="en-US" altLang="ko-KR" sz="20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ko-KR" sz="20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𝒇</m:t>
                        </m:r>
                        <m:d>
                          <m:dPr>
                            <m:ctrlPr>
                              <a:rPr lang="en-US" altLang="ko-KR" sz="2000" b="1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sz="2000" b="1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2000" b="1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  <m:sub>
                                <m:r>
                                  <a:rPr lang="en-US" altLang="ko-KR" sz="2000" b="1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𝒉𝒉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ko-KR" sz="2000" b="1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2000" b="1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𝒉</m:t>
                                </m:r>
                              </m:e>
                              <m:sub>
                                <m:r>
                                  <a:rPr lang="en-US" altLang="ko-KR" sz="2000" b="1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𝒕</m:t>
                                </m:r>
                                <m:r>
                                  <a:rPr lang="en-US" altLang="ko-KR" sz="2000" b="1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ko-KR" sz="2000" b="1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  <m:r>
                              <a:rPr lang="en-US" altLang="ko-KR" sz="2000" b="1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altLang="ko-KR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20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  <m:sub>
                                <m:r>
                                  <a:rPr lang="en-US" altLang="ko-KR" sz="20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𝒙𝒉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ko-KR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  <m:sub>
                                <m:r>
                                  <a:rPr lang="en-US" altLang="ko-KR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𝒕</m:t>
                                </m:r>
                                <m:r>
                                  <a:rPr lang="en-US" altLang="ko-KR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ko-KR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  <m:r>
                              <a:rPr lang="en-US" altLang="ko-KR" sz="2000" b="1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altLang="ko-KR" sz="2000" b="1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2000" b="1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  <m:sub>
                                <m:r>
                                  <a:rPr lang="en-US" altLang="ko-KR" sz="2000" b="1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𝒊𝒉</m:t>
                                </m:r>
                              </m:sub>
                            </m:sSub>
                            <m:r>
                              <a:rPr lang="en-US" altLang="ko-KR" sz="20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</m:d>
                        <m:r>
                          <a:rPr lang="en-US" altLang="ko-KR" sz="20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a14:m>
                    <a:r>
                      <a:rPr lang="en-US" altLang="ko-KR" sz="2000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a:t> </a:t>
                    </a:r>
                  </a:p>
                  <a:p>
                    <a:r>
                      <a:rPr lang="en-US" altLang="ko-KR" sz="100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a:t>  </a:t>
                    </a:r>
                    <a:r>
                      <a:rPr lang="en-US" altLang="ko-KR" sz="1100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a:t> </a:t>
                    </a:r>
                    <a:endParaRPr lang="en-US" altLang="ko-KR" sz="2000" b="1" i="1" dirty="0">
                      <a:solidFill>
                        <a:srgbClr val="0000FF"/>
                      </a:solidFill>
                      <a:latin typeface="Cambria Math" panose="02040503050406030204" pitchFamily="18" charset="0"/>
                    </a:endParaRPr>
                  </a:p>
                  <a:p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000" b="1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b="1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altLang="ko-KR" sz="2000" b="1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𝒕</m:t>
                            </m:r>
                          </m:sub>
                        </m:sSub>
                        <m:r>
                          <a:rPr lang="en-US" altLang="ko-KR" sz="20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ko-KR" sz="20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𝒈</m:t>
                        </m:r>
                        <m:d>
                          <m:dPr>
                            <m:ctrlPr>
                              <a:rPr lang="en-US" altLang="ko-KR" sz="2000" b="1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sz="2000" b="1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2000" b="1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  <m:sub>
                                <m:r>
                                  <a:rPr lang="en-US" altLang="ko-KR" sz="2000" b="1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𝒉𝒚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ko-KR" sz="2000" b="1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2000" b="1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𝒉</m:t>
                                </m:r>
                              </m:e>
                              <m:sub>
                                <m:r>
                                  <a:rPr lang="en-US" altLang="ko-KR" sz="2000" b="1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𝒕</m:t>
                                </m:r>
                              </m:sub>
                            </m:sSub>
                          </m:e>
                        </m:d>
                        <m:r>
                          <a:rPr lang="en-US" altLang="ko-KR" sz="20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 ;</m:t>
                        </m:r>
                        <m:r>
                          <a:rPr lang="en-US" altLang="ko-KR" sz="20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altLang="ko-KR" sz="20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ko-KR" sz="20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ko-KR" sz="20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,…,</m:t>
                        </m:r>
                        <m:r>
                          <a:rPr lang="en-US" altLang="ko-KR" sz="20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𝑵</m:t>
                        </m:r>
                        <m:r>
                          <a:rPr lang="en-US" altLang="ko-KR" sz="20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sz="20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oMath>
                    </a14:m>
                    <a:r>
                      <a:rPr lang="ko-KR" altLang="en-US" sz="2000" b="1" dirty="0">
                        <a:solidFill>
                          <a:srgbClr val="0000FF"/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4" name="TextBox 3">
                    <a:extLst>
                      <a:ext uri="{FF2B5EF4-FFF2-40B4-BE49-F238E27FC236}">
                        <a16:creationId xmlns:a16="http://schemas.microsoft.com/office/drawing/2014/main" id="{3DE4B62F-0035-4490-94A1-7D16E4F29F9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476999" y="3927008"/>
                    <a:ext cx="4740893" cy="1589153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6CB8D561-5DB1-4CE7-BAB8-E922A2AD4259}"/>
                </a:ext>
              </a:extLst>
            </p:cNvPr>
            <p:cNvSpPr/>
            <p:nvPr/>
          </p:nvSpPr>
          <p:spPr>
            <a:xfrm>
              <a:off x="2947188" y="4327790"/>
              <a:ext cx="329023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r>
                <a:rPr lang="en-US" altLang="ko-KR" b="1" dirty="0">
                  <a:solidFill>
                    <a:srgbClr val="FF0000"/>
                  </a:solidFill>
                </a:rPr>
                <a:t>a</a:t>
              </a:r>
              <a:r>
                <a:rPr lang="en-US" altLang="ko-KR" b="1" dirty="0">
                  <a:solidFill>
                    <a:srgbClr val="0000FF"/>
                  </a:solidFill>
                </a:rPr>
                <a:t>:</a:t>
              </a:r>
              <a:endParaRPr lang="ko-KR" altLang="en-US" dirty="0"/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106D0A2C-0D42-429C-B44B-A748E42BF0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2794" y="2723104"/>
            <a:ext cx="1494806" cy="28366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32AABB7A-F3E2-4D10-85F7-2938114B0CE6}"/>
                  </a:ext>
                </a:extLst>
              </p:cNvPr>
              <p:cNvSpPr/>
              <p:nvPr/>
            </p:nvSpPr>
            <p:spPr>
              <a:xfrm>
                <a:off x="4978400" y="4045882"/>
                <a:ext cx="71519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altLang="ko-KR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𝒉𝒉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32AABB7A-F3E2-4D10-85F7-2938114B0C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8400" y="4045882"/>
                <a:ext cx="715196" cy="369332"/>
              </a:xfrm>
              <a:prstGeom prst="rect">
                <a:avLst/>
              </a:prstGeom>
              <a:blipFill>
                <a:blip r:embed="rId7"/>
                <a:stretch>
                  <a:fillRect b="-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1083EA27-A14A-4E32-9FE7-6ABBB6ECD6CC}"/>
                  </a:ext>
                </a:extLst>
              </p:cNvPr>
              <p:cNvSpPr/>
              <p:nvPr/>
            </p:nvSpPr>
            <p:spPr>
              <a:xfrm>
                <a:off x="2985089" y="5875765"/>
                <a:ext cx="67191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altLang="ko-KR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𝒊𝒉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1083EA27-A14A-4E32-9FE7-6ABBB6ECD6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5089" y="5875765"/>
                <a:ext cx="671915" cy="369332"/>
              </a:xfrm>
              <a:prstGeom prst="rect">
                <a:avLst/>
              </a:prstGeom>
              <a:blipFill>
                <a:blip r:embed="rId8"/>
                <a:stretch>
                  <a:fillRect b="-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6809DECB-20C0-4D6B-9B70-6D24E7A3AF49}"/>
              </a:ext>
            </a:extLst>
          </p:cNvPr>
          <p:cNvSpPr/>
          <p:nvPr/>
        </p:nvSpPr>
        <p:spPr>
          <a:xfrm>
            <a:off x="6013572" y="4296230"/>
            <a:ext cx="459634" cy="19488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66876261-61DF-45D2-9C4A-5F2F1EAD8A39}"/>
                  </a:ext>
                </a:extLst>
              </p:cNvPr>
              <p:cNvSpPr/>
              <p:nvPr/>
            </p:nvSpPr>
            <p:spPr>
              <a:xfrm>
                <a:off x="5216714" y="5085998"/>
                <a:ext cx="11479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altLang="ko-KR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𝒙𝒉</m:t>
                          </m:r>
                        </m:sub>
                      </m:sSub>
                      <m:sSub>
                        <m:sSubPr>
                          <m:ctrlPr>
                            <a:rPr lang="en-US" altLang="ko-KR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altLang="ko-KR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altLang="ko-KR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66876261-61DF-45D2-9C4A-5F2F1EAD8A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6714" y="5085998"/>
                <a:ext cx="1147943" cy="369332"/>
              </a:xfrm>
              <a:prstGeom prst="rect">
                <a:avLst/>
              </a:prstGeom>
              <a:blipFill>
                <a:blip r:embed="rId9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제목 1">
            <a:extLst>
              <a:ext uri="{FF2B5EF4-FFF2-40B4-BE49-F238E27FC236}">
                <a16:creationId xmlns:a16="http://schemas.microsoft.com/office/drawing/2014/main" id="{C6079B89-DF5A-419F-8E21-6B66A6788AFE}"/>
              </a:ext>
            </a:extLst>
          </p:cNvPr>
          <p:cNvSpPr txBox="1">
            <a:spLocks/>
          </p:cNvSpPr>
          <p:nvPr/>
        </p:nvSpPr>
        <p:spPr>
          <a:xfrm>
            <a:off x="127854" y="132002"/>
            <a:ext cx="7517467" cy="11842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b="1" dirty="0">
                <a:latin typeface="Arial" panose="020B0604020202020204" pitchFamily="34" charset="0"/>
                <a:cs typeface="Arial" panose="020B0604020202020204" pitchFamily="34" charset="0"/>
              </a:rPr>
              <a:t>Image Captioning(Testing)</a:t>
            </a:r>
            <a:endParaRPr lang="ko-KR" alt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3559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E0C810-ACC5-4C0A-A5E9-46C8D71B6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Image Captioning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DAD311C-7987-4D77-B90C-74A7742AFD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128657" cy="4351338"/>
          </a:xfrm>
        </p:spPr>
        <p:txBody>
          <a:bodyPr/>
          <a:lstStyle/>
          <a:p>
            <a:r>
              <a:rPr lang="en-US" altLang="ko-KR" dirty="0"/>
              <a:t>image</a:t>
            </a:r>
            <a:r>
              <a:rPr lang="ko-KR" altLang="en-US" dirty="0"/>
              <a:t>의 부분만 표현하는 </a:t>
            </a:r>
            <a:r>
              <a:rPr lang="en-US" altLang="ko-KR" dirty="0"/>
              <a:t>word</a:t>
            </a:r>
            <a:r>
              <a:rPr lang="ko-KR" altLang="en-US" dirty="0"/>
              <a:t>를 뽑아내는데 영상 전체에 대한 </a:t>
            </a:r>
            <a:r>
              <a:rPr lang="en-US" altLang="ko-KR" dirty="0"/>
              <a:t>feature vector</a:t>
            </a:r>
            <a:r>
              <a:rPr lang="ko-KR" altLang="en-US" dirty="0"/>
              <a:t>를 모두</a:t>
            </a:r>
            <a:r>
              <a:rPr lang="en-US" altLang="ko-KR" dirty="0"/>
              <a:t> </a:t>
            </a:r>
            <a:r>
              <a:rPr lang="ko-KR" altLang="en-US" dirty="0"/>
              <a:t>사용 </a:t>
            </a: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2C30040-F782-403F-AAC0-2571F32ABD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6980" y="1295577"/>
            <a:ext cx="4126820" cy="541143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8569483-E67C-45FB-9261-F9E9B2A522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8989" y="4093663"/>
            <a:ext cx="3127647" cy="1987046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B95964E1-CC63-4F76-8CEA-C3D9BFE18283}"/>
              </a:ext>
            </a:extLst>
          </p:cNvPr>
          <p:cNvSpPr/>
          <p:nvPr/>
        </p:nvSpPr>
        <p:spPr>
          <a:xfrm>
            <a:off x="3043825" y="4534422"/>
            <a:ext cx="1240076" cy="102713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67823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A243ED9-C727-46AD-BE7D-76AFB3C303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4199" y="0"/>
            <a:ext cx="7212585" cy="6858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D1ACE0A9-F7B8-47D7-BE86-202BD1A124DE}"/>
                  </a:ext>
                </a:extLst>
              </p:cNvPr>
              <p:cNvSpPr/>
              <p:nvPr/>
            </p:nvSpPr>
            <p:spPr>
              <a:xfrm>
                <a:off x="2922928" y="2780100"/>
                <a:ext cx="601382" cy="49667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2400" b="1" i="1">
                              <a:latin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US" altLang="ko-KR" sz="2400" b="1" i="1" smtClean="0">
                              <a:latin typeface="Cambria Math" panose="02040503050406030204" pitchFamily="18" charset="0"/>
                            </a:rPr>
                            <m:t>𝒋</m:t>
                          </m:r>
                        </m:sub>
                      </m:sSub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D1ACE0A9-F7B8-47D7-BE86-202BD1A124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2928" y="2780100"/>
                <a:ext cx="601382" cy="496674"/>
              </a:xfrm>
              <a:prstGeom prst="rect">
                <a:avLst/>
              </a:prstGeom>
              <a:blipFill>
                <a:blip r:embed="rId4"/>
                <a:stretch>
                  <a:fillRect b="-1097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509B3075-9EF8-4C0E-8384-63E5543D745D}"/>
                  </a:ext>
                </a:extLst>
              </p:cNvPr>
              <p:cNvSpPr/>
              <p:nvPr/>
            </p:nvSpPr>
            <p:spPr>
              <a:xfrm>
                <a:off x="4681390" y="3124391"/>
                <a:ext cx="601382" cy="49667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2400" b="1" i="1">
                              <a:latin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US" altLang="ko-KR" sz="2400" b="1" i="1" smtClean="0">
                              <a:latin typeface="Cambria Math" panose="02040503050406030204" pitchFamily="18" charset="0"/>
                            </a:rPr>
                            <m:t>𝒋</m:t>
                          </m:r>
                        </m:sub>
                      </m:sSub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509B3075-9EF8-4C0E-8384-63E5543D74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1390" y="3124391"/>
                <a:ext cx="601382" cy="496674"/>
              </a:xfrm>
              <a:prstGeom prst="rect">
                <a:avLst/>
              </a:prstGeom>
              <a:blipFill>
                <a:blip r:embed="rId5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D35A2210-D186-4C04-AED3-9EF9E4FCB8F8}"/>
                  </a:ext>
                </a:extLst>
              </p:cNvPr>
              <p:cNvSpPr/>
              <p:nvPr/>
            </p:nvSpPr>
            <p:spPr>
              <a:xfrm>
                <a:off x="8648478" y="5256015"/>
                <a:ext cx="588559" cy="49667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altLang="ko-KR" sz="2400" b="1" i="1" smtClean="0">
                              <a:latin typeface="Cambria Math" panose="02040503050406030204" pitchFamily="18" charset="0"/>
                            </a:rPr>
                            <m:t>𝒋</m:t>
                          </m:r>
                        </m:sub>
                      </m:sSub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D35A2210-D186-4C04-AED3-9EF9E4FCB8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48478" y="5256015"/>
                <a:ext cx="588559" cy="496674"/>
              </a:xfrm>
              <a:prstGeom prst="rect">
                <a:avLst/>
              </a:prstGeom>
              <a:blipFill>
                <a:blip r:embed="rId6"/>
                <a:stretch>
                  <a:fillRect b="-1097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10613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>
            <a:extLst>
              <a:ext uri="{FF2B5EF4-FFF2-40B4-BE49-F238E27FC236}">
                <a16:creationId xmlns:a16="http://schemas.microsoft.com/office/drawing/2014/main" id="{50C8241D-8C02-4C10-88CB-C5AE2247D20A}"/>
              </a:ext>
            </a:extLst>
          </p:cNvPr>
          <p:cNvSpPr txBox="1"/>
          <p:nvPr/>
        </p:nvSpPr>
        <p:spPr>
          <a:xfrm>
            <a:off x="277311" y="527702"/>
            <a:ext cx="108394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3200" b="1" dirty="0">
                <a:latin typeface="Arial" panose="020B0604020202020204" pitchFamily="34" charset="0"/>
                <a:cs typeface="Arial" panose="020B0604020202020204" pitchFamily="34" charset="0"/>
              </a:rPr>
              <a:t>Image</a:t>
            </a:r>
            <a:r>
              <a:rPr lang="ko-KR" alt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3200" b="1" dirty="0">
                <a:latin typeface="Arial" panose="020B0604020202020204" pitchFamily="34" charset="0"/>
                <a:cs typeface="Arial" panose="020B0604020202020204" pitchFamily="34" charset="0"/>
              </a:rPr>
              <a:t>Captioning w. Attention </a:t>
            </a:r>
          </a:p>
          <a:p>
            <a:r>
              <a:rPr lang="en-US" altLang="ko-KR" sz="24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[1. Encoding: Extract feature vector]</a:t>
            </a:r>
            <a:endParaRPr lang="ko-KR" altLang="en-US" sz="2400" b="1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657FF8AC-407E-4ABD-BDE4-C61A2E1C3D70}"/>
              </a:ext>
            </a:extLst>
          </p:cNvPr>
          <p:cNvGrpSpPr/>
          <p:nvPr/>
        </p:nvGrpSpPr>
        <p:grpSpPr>
          <a:xfrm>
            <a:off x="1365581" y="3816788"/>
            <a:ext cx="6003631" cy="2763885"/>
            <a:chOff x="730224" y="1037745"/>
            <a:chExt cx="4975251" cy="2130682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3F15C3D9-EE8B-4085-AD54-693A4C1D12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0224" y="1037745"/>
              <a:ext cx="4840207" cy="1973785"/>
            </a:xfrm>
            <a:prstGeom prst="rect">
              <a:avLst/>
            </a:prstGeom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38E2E957-F4FA-4D39-9D6F-CFAA1AAE6827}"/>
                </a:ext>
              </a:extLst>
            </p:cNvPr>
            <p:cNvSpPr/>
            <p:nvPr/>
          </p:nvSpPr>
          <p:spPr>
            <a:xfrm>
              <a:off x="4164542" y="1898427"/>
              <a:ext cx="1540933" cy="12700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C5FDD021-E120-49E4-AA1C-DF6196D3B38E}"/>
              </a:ext>
            </a:extLst>
          </p:cNvPr>
          <p:cNvGrpSpPr/>
          <p:nvPr/>
        </p:nvGrpSpPr>
        <p:grpSpPr>
          <a:xfrm>
            <a:off x="1365581" y="1516056"/>
            <a:ext cx="9759619" cy="2623898"/>
            <a:chOff x="660399" y="3353499"/>
            <a:chExt cx="9759619" cy="2623898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F8DAFDF3-E04D-4970-A4D3-AA68FB809AD2}"/>
                </a:ext>
              </a:extLst>
            </p:cNvPr>
            <p:cNvGrpSpPr/>
            <p:nvPr/>
          </p:nvGrpSpPr>
          <p:grpSpPr>
            <a:xfrm>
              <a:off x="990931" y="3353499"/>
              <a:ext cx="9429087" cy="2623898"/>
              <a:chOff x="1057426" y="685195"/>
              <a:chExt cx="9429087" cy="2623898"/>
            </a:xfrm>
          </p:grpSpPr>
          <p:grpSp>
            <p:nvGrpSpPr>
              <p:cNvPr id="32" name="그룹 31">
                <a:extLst>
                  <a:ext uri="{FF2B5EF4-FFF2-40B4-BE49-F238E27FC236}">
                    <a16:creationId xmlns:a16="http://schemas.microsoft.com/office/drawing/2014/main" id="{2B9CCD17-56CB-466F-882F-19DE013CE3C2}"/>
                  </a:ext>
                </a:extLst>
              </p:cNvPr>
              <p:cNvGrpSpPr/>
              <p:nvPr/>
            </p:nvGrpSpPr>
            <p:grpSpPr>
              <a:xfrm>
                <a:off x="1057426" y="685195"/>
                <a:ext cx="7854493" cy="2344603"/>
                <a:chOff x="955826" y="571305"/>
                <a:chExt cx="7854493" cy="2344603"/>
              </a:xfrm>
            </p:grpSpPr>
            <p:pic>
              <p:nvPicPr>
                <p:cNvPr id="26" name="그림 25">
                  <a:extLst>
                    <a:ext uri="{FF2B5EF4-FFF2-40B4-BE49-F238E27FC236}">
                      <a16:creationId xmlns:a16="http://schemas.microsoft.com/office/drawing/2014/main" id="{626405C7-7F62-40A3-BF3C-7D1E1243FAF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955826" y="571305"/>
                  <a:ext cx="7854493" cy="1857375"/>
                </a:xfrm>
                <a:prstGeom prst="rect">
                  <a:avLst/>
                </a:prstGeom>
              </p:spPr>
            </p:pic>
            <p:sp>
              <p:nvSpPr>
                <p:cNvPr id="27" name="직사각형 26">
                  <a:extLst>
                    <a:ext uri="{FF2B5EF4-FFF2-40B4-BE49-F238E27FC236}">
                      <a16:creationId xmlns:a16="http://schemas.microsoft.com/office/drawing/2014/main" id="{F93A5C25-8CBC-4F72-AB34-9BB695CCD4A6}"/>
                    </a:ext>
                  </a:extLst>
                </p:cNvPr>
                <p:cNvSpPr/>
                <p:nvPr/>
              </p:nvSpPr>
              <p:spPr>
                <a:xfrm>
                  <a:off x="6762531" y="819134"/>
                  <a:ext cx="443345" cy="1609546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9" name="화살표: 굽음 28">
                  <a:extLst>
                    <a:ext uri="{FF2B5EF4-FFF2-40B4-BE49-F238E27FC236}">
                      <a16:creationId xmlns:a16="http://schemas.microsoft.com/office/drawing/2014/main" id="{0B9E5D39-818C-439D-9B65-F7BF130C58C1}"/>
                    </a:ext>
                  </a:extLst>
                </p:cNvPr>
                <p:cNvSpPr/>
                <p:nvPr/>
              </p:nvSpPr>
              <p:spPr>
                <a:xfrm flipV="1">
                  <a:off x="6916880" y="2428680"/>
                  <a:ext cx="779303" cy="487228"/>
                </a:xfrm>
                <a:prstGeom prst="bentArrow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직사각형 12">
                    <a:extLst>
                      <a:ext uri="{FF2B5EF4-FFF2-40B4-BE49-F238E27FC236}">
                        <a16:creationId xmlns:a16="http://schemas.microsoft.com/office/drawing/2014/main" id="{BDF19723-0FBD-4D61-8A32-F08FBB525EF4}"/>
                      </a:ext>
                    </a:extLst>
                  </p:cNvPr>
                  <p:cNvSpPr/>
                  <p:nvPr/>
                </p:nvSpPr>
                <p:spPr>
                  <a:xfrm>
                    <a:off x="7804512" y="2662762"/>
                    <a:ext cx="2682001" cy="646331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en-US" altLang="ko-KR" b="1" dirty="0">
                        <a:latin typeface="+mj-lt"/>
                        <a:sym typeface="Wingdings" panose="05000000000000000000" pitchFamily="2" charset="2"/>
                      </a:rPr>
                      <a:t> </a:t>
                    </a:r>
                    <a:r>
                      <a:rPr lang="en-US" altLang="ko-KR" b="1" dirty="0">
                        <a:latin typeface="Arial" panose="020B0604020202020204" pitchFamily="34" charset="0"/>
                        <a:cs typeface="Arial" panose="020B0604020202020204" pitchFamily="34" charset="0"/>
                        <a:sym typeface="Wingdings" panose="05000000000000000000" pitchFamily="2" charset="2"/>
                      </a:rPr>
                      <a:t>feature vector</a:t>
                    </a: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b="1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𝒂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=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,…,</m:t>
                              </m:r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𝐿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anose="05000000000000000000" pitchFamily="2" charset="2"/>
                            </a:rPr>
                            <m:t>∈</m:t>
                          </m:r>
                          <m:sSup>
                            <m:sSup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anose="05000000000000000000" pitchFamily="2" charset="2"/>
                                </a:rPr>
                              </m:ctrlPr>
                            </m:sSup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ℝ</m:t>
                              </m:r>
                            </m:e>
                            <m: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𝐷</m:t>
                              </m:r>
                            </m:sup>
                          </m:sSup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13" name="직사각형 12">
                    <a:extLst>
                      <a:ext uri="{FF2B5EF4-FFF2-40B4-BE49-F238E27FC236}">
                        <a16:creationId xmlns:a16="http://schemas.microsoft.com/office/drawing/2014/main" id="{BDF19723-0FBD-4D61-8A32-F08FBB525EF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804512" y="2662762"/>
                    <a:ext cx="2682001" cy="646331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t="-3774" b="-1887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6F74DC6-DA98-4052-B194-72AE75089C2B}"/>
                </a:ext>
              </a:extLst>
            </p:cNvPr>
            <p:cNvSpPr txBox="1"/>
            <p:nvPr/>
          </p:nvSpPr>
          <p:spPr>
            <a:xfrm>
              <a:off x="660399" y="3359524"/>
              <a:ext cx="3894666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VGGNet</a:t>
              </a:r>
              <a:r>
                <a:rPr lang="en-US" altLang="ko-KR" b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ko-KR" dirty="0">
                  <a:latin typeface="Arial" panose="020B0604020202020204" pitchFamily="34" charset="0"/>
                  <a:cs typeface="Arial" panose="020B0604020202020204" pitchFamily="34" charset="0"/>
                </a:rPr>
                <a:t>(pretrained on ImageNet)</a:t>
              </a:r>
              <a:endParaRPr lang="ko-KR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16A70656-6729-46DE-B678-45B342175B18}"/>
              </a:ext>
            </a:extLst>
          </p:cNvPr>
          <p:cNvSpPr/>
          <p:nvPr/>
        </p:nvSpPr>
        <p:spPr>
          <a:xfrm>
            <a:off x="5148527" y="6411396"/>
            <a:ext cx="308007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14x14x512 feature map (L x D)</a:t>
            </a:r>
          </a:p>
        </p:txBody>
      </p:sp>
    </p:spTree>
    <p:extLst>
      <p:ext uri="{BB962C8B-B14F-4D97-AF65-F5344CB8AC3E}">
        <p14:creationId xmlns:p14="http://schemas.microsoft.com/office/powerpoint/2010/main" val="5854888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D5090CB2-1C75-4B9C-926D-E8463771A8A4}"/>
              </a:ext>
            </a:extLst>
          </p:cNvPr>
          <p:cNvSpPr txBox="1"/>
          <p:nvPr/>
        </p:nvSpPr>
        <p:spPr>
          <a:xfrm>
            <a:off x="271236" y="561114"/>
            <a:ext cx="108394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3200" b="1" dirty="0">
                <a:latin typeface="Arial" panose="020B0604020202020204" pitchFamily="34" charset="0"/>
                <a:cs typeface="Arial" panose="020B0604020202020204" pitchFamily="34" charset="0"/>
              </a:rPr>
              <a:t>Image</a:t>
            </a:r>
            <a:r>
              <a:rPr lang="ko-KR" alt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3200" b="1" dirty="0">
                <a:latin typeface="Arial" panose="020B0604020202020204" pitchFamily="34" charset="0"/>
                <a:cs typeface="Arial" panose="020B0604020202020204" pitchFamily="34" charset="0"/>
              </a:rPr>
              <a:t>Captioning w. Attention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22936B5C-9DF9-440D-A85F-E59EF7C2FAB1}"/>
                  </a:ext>
                </a:extLst>
              </p:cNvPr>
              <p:cNvSpPr/>
              <p:nvPr/>
            </p:nvSpPr>
            <p:spPr>
              <a:xfrm>
                <a:off x="271236" y="1552655"/>
                <a:ext cx="7265843" cy="461664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ko-KR" sz="2000" b="1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 </a:t>
                </a:r>
                <a:r>
                  <a:rPr lang="en-US" altLang="ko-KR" sz="2400" b="1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Visual Attention:</a:t>
                </a:r>
                <a:r>
                  <a:rPr lang="ko-KR" altLang="en-US" sz="2400" b="1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 </a:t>
                </a:r>
                <a:r>
                  <a:rPr lang="en-US" altLang="ko-KR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image</a:t>
                </a:r>
                <a:r>
                  <a:rPr lang="ko-KR" alt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의 특정 부분에 </a:t>
                </a:r>
                <a:r>
                  <a:rPr lang="en-US" altLang="ko-KR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focus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altLang="ko-KR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ko-KR" sz="2400" dirty="0"/>
                  <a:t>attend to </a:t>
                </a:r>
                <a:r>
                  <a:rPr lang="en-US" altLang="ko-KR" sz="2400" b="1" dirty="0"/>
                  <a:t>parts of the image respect to memory</a:t>
                </a:r>
                <a:endParaRPr lang="en-US" altLang="ko-KR" sz="24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altLang="ko-KR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altLang="ko-KR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altLang="ko-KR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altLang="ko-KR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ko-KR" altLang="en-US" dirty="0"/>
                  <a:t>사람이 정보를 처리하는 방식</a:t>
                </a:r>
                <a:r>
                  <a:rPr lang="en-US" altLang="ko-KR" dirty="0"/>
                  <a:t> – </a:t>
                </a:r>
                <a:r>
                  <a:rPr lang="ko-KR" altLang="en-US" dirty="0"/>
                  <a:t>배경은 무시하고 영상의 일부만 인식함</a:t>
                </a:r>
                <a:endParaRPr lang="en-US" altLang="ko-KR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altLang="ko-KR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ko-KR" altLang="en-US" dirty="0"/>
                  <a:t>학습을 통해 얻은 </a:t>
                </a:r>
                <a:r>
                  <a:rPr lang="en-US" altLang="ko-KR" dirty="0"/>
                  <a:t>attention weight(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b="1" i="1">
                            <a:latin typeface="Cambria Math" panose="02040503050406030204" pitchFamily="18" charset="0"/>
                          </a:rPr>
                          <m:t>𝜶</m:t>
                        </m:r>
                      </m:e>
                      <m:sub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altLang="ko-KR" dirty="0"/>
                  <a:t>)</a:t>
                </a:r>
                <a:r>
                  <a:rPr lang="ko-KR" altLang="en-US" dirty="0"/>
                  <a:t>로 </a:t>
                </a:r>
                <a:r>
                  <a:rPr lang="en-US" altLang="ko-KR" dirty="0"/>
                  <a:t>feature</a:t>
                </a:r>
                <a:r>
                  <a:rPr lang="ko-KR" altLang="en-US" dirty="0"/>
                  <a:t>의 중요도를 나타내고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이를 바탕으로 기억 벡터</a:t>
                </a:r>
                <a:r>
                  <a:rPr lang="en-US" altLang="ko-KR" dirty="0"/>
                  <a:t> </a:t>
                </a:r>
                <a:r>
                  <a:rPr lang="en-US" altLang="ko-KR" sz="2400" b="1" u="sng" dirty="0"/>
                  <a:t>z</a:t>
                </a:r>
                <a:r>
                  <a:rPr lang="en-US" altLang="ko-KR" sz="2400" b="1" dirty="0"/>
                  <a:t> </a:t>
                </a:r>
                <a:r>
                  <a:rPr lang="ko-KR" altLang="en-US" dirty="0"/>
                  <a:t>를 만듦</a:t>
                </a:r>
                <a:endParaRPr lang="en-US" altLang="ko-KR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altLang="ko-KR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altLang="ko-KR" dirty="0"/>
              </a:p>
            </p:txBody>
          </p:sp>
        </mc:Choice>
        <mc:Fallback xmlns=""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22936B5C-9DF9-440D-A85F-E59EF7C2FA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236" y="1552655"/>
                <a:ext cx="7265843" cy="4616648"/>
              </a:xfrm>
              <a:prstGeom prst="rect">
                <a:avLst/>
              </a:prstGeom>
              <a:blipFill>
                <a:blip r:embed="rId3"/>
                <a:stretch>
                  <a:fillRect l="-839" t="-92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그림 5">
            <a:extLst>
              <a:ext uri="{FF2B5EF4-FFF2-40B4-BE49-F238E27FC236}">
                <a16:creationId xmlns:a16="http://schemas.microsoft.com/office/drawing/2014/main" id="{0CA015BF-64BD-40CC-8411-68F6FD9862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0889" y="1376896"/>
            <a:ext cx="5281252" cy="4587805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E299944C-36E2-4229-8D81-42DC7333C5B6}"/>
              </a:ext>
            </a:extLst>
          </p:cNvPr>
          <p:cNvSpPr/>
          <p:nvPr/>
        </p:nvSpPr>
        <p:spPr>
          <a:xfrm>
            <a:off x="2852774" y="5513004"/>
            <a:ext cx="41793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è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Context vector “Where to look at”</a:t>
            </a:r>
          </a:p>
        </p:txBody>
      </p:sp>
    </p:spTree>
    <p:extLst>
      <p:ext uri="{BB962C8B-B14F-4D97-AF65-F5344CB8AC3E}">
        <p14:creationId xmlns:p14="http://schemas.microsoft.com/office/powerpoint/2010/main" val="16073630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D5090CB2-1C75-4B9C-926D-E8463771A8A4}"/>
              </a:ext>
            </a:extLst>
          </p:cNvPr>
          <p:cNvSpPr txBox="1"/>
          <p:nvPr/>
        </p:nvSpPr>
        <p:spPr>
          <a:xfrm>
            <a:off x="285750" y="561114"/>
            <a:ext cx="108394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3200" b="1" dirty="0">
                <a:latin typeface="Arial" panose="020B0604020202020204" pitchFamily="34" charset="0"/>
                <a:cs typeface="Arial" panose="020B0604020202020204" pitchFamily="34" charset="0"/>
              </a:rPr>
              <a:t>Image</a:t>
            </a:r>
            <a:r>
              <a:rPr lang="ko-KR" alt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3200" b="1" dirty="0">
                <a:latin typeface="Arial" panose="020B0604020202020204" pitchFamily="34" charset="0"/>
                <a:cs typeface="Arial" panose="020B0604020202020204" pitchFamily="34" charset="0"/>
              </a:rPr>
              <a:t>Captioning w. Attention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2936B5C-9DF9-440D-A85F-E59EF7C2FAB1}"/>
              </a:ext>
            </a:extLst>
          </p:cNvPr>
          <p:cNvSpPr/>
          <p:nvPr/>
        </p:nvSpPr>
        <p:spPr>
          <a:xfrm>
            <a:off x="491316" y="1526723"/>
            <a:ext cx="726584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 </a:t>
            </a:r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Visual Attention</a:t>
            </a:r>
            <a:endParaRPr lang="en-US" altLang="ko-KR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9209DD36-537D-497F-AF3B-7499AEB7FC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308" b="16307"/>
          <a:stretch/>
        </p:blipFill>
        <p:spPr>
          <a:xfrm>
            <a:off x="4667659" y="1526723"/>
            <a:ext cx="7217665" cy="434691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CBC3419A-64FA-43F4-8868-39290CBEAC56}"/>
                  </a:ext>
                </a:extLst>
              </p:cNvPr>
              <p:cNvSpPr/>
              <p:nvPr/>
            </p:nvSpPr>
            <p:spPr>
              <a:xfrm>
                <a:off x="583584" y="2822399"/>
                <a:ext cx="3064942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1" i="1"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b>
                          <m: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altLang="ko-KR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  <m:t>𝒇</m:t>
                          </m:r>
                        </m:e>
                        <m:sub>
                          <m: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  <m:t>𝒂𝒕𝒕</m:t>
                          </m:r>
                        </m:sub>
                      </m:sSub>
                      <m:r>
                        <a:rPr lang="en-US" altLang="ko-KR" sz="2000" b="1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ko-KR" sz="2000" b="1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altLang="ko-KR" sz="2000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1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000" i="1">
                          <a:latin typeface="Cambria Math" panose="02040503050406030204" pitchFamily="18" charset="0"/>
                        </a:rPr>
                        <m:t>𝑟𝑒𝑙𝑒𝑣𝑎𝑛𝑐𝑒</m:t>
                      </m:r>
                      <m:r>
                        <a:rPr lang="en-US" altLang="ko-KR" sz="2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000" i="1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altLang="ko-KR" sz="2000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latin typeface="Cambria Math" panose="02040503050406030204" pitchFamily="18" charset="0"/>
                            </a:rPr>
                            <m:t>𝐳</m:t>
                          </m:r>
                        </m:e>
                        <m:sub>
                          <m:r>
                            <a:rPr lang="en-US" altLang="ko-KR" sz="2000" b="1" i="0" smtClean="0">
                              <a:latin typeface="Cambria Math" panose="02040503050406030204" pitchFamily="18" charset="0"/>
                            </a:rPr>
                            <m:t>𝐭</m:t>
                          </m:r>
                          <m:r>
                            <a:rPr lang="en-US" altLang="ko-KR" sz="2000" b="1" i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000" b="1" i="0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ko-KR" sz="2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000" i="1"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lang="en-US" altLang="ko-KR" sz="2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000" b="1">
                          <a:latin typeface="Cambria Math" panose="02040503050406030204" pitchFamily="18" charset="0"/>
                        </a:rPr>
                        <m:t>𝐚</m:t>
                      </m:r>
                    </m:oMath>
                  </m:oMathPara>
                </a14:m>
                <a:endParaRPr lang="en-US" altLang="ko-KR" sz="2000" b="1" dirty="0"/>
              </a:p>
            </p:txBody>
          </p:sp>
        </mc:Choice>
        <mc:Fallback xmlns=""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CBC3419A-64FA-43F4-8868-39290CBEAC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584" y="2822399"/>
                <a:ext cx="3064942" cy="707886"/>
              </a:xfrm>
              <a:prstGeom prst="rect">
                <a:avLst/>
              </a:prstGeom>
              <a:blipFill>
                <a:blip r:embed="rId4"/>
                <a:stretch>
                  <a:fillRect b="-948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직사각형 1">
            <a:extLst>
              <a:ext uri="{FF2B5EF4-FFF2-40B4-BE49-F238E27FC236}">
                <a16:creationId xmlns:a16="http://schemas.microsoft.com/office/drawing/2014/main" id="{C22AEAC7-F0B7-44DE-8873-F2B2A5CAEE00}"/>
              </a:ext>
            </a:extLst>
          </p:cNvPr>
          <p:cNvSpPr/>
          <p:nvPr/>
        </p:nvSpPr>
        <p:spPr>
          <a:xfrm>
            <a:off x="6161648" y="2593881"/>
            <a:ext cx="773725" cy="829616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50129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D5090CB2-1C75-4B9C-926D-E8463771A8A4}"/>
              </a:ext>
            </a:extLst>
          </p:cNvPr>
          <p:cNvSpPr txBox="1"/>
          <p:nvPr/>
        </p:nvSpPr>
        <p:spPr>
          <a:xfrm>
            <a:off x="285750" y="561114"/>
            <a:ext cx="108394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3200" b="1" dirty="0">
                <a:latin typeface="Arial" panose="020B0604020202020204" pitchFamily="34" charset="0"/>
                <a:cs typeface="Arial" panose="020B0604020202020204" pitchFamily="34" charset="0"/>
              </a:rPr>
              <a:t>Image</a:t>
            </a:r>
            <a:r>
              <a:rPr lang="ko-KR" alt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3200" b="1" dirty="0">
                <a:latin typeface="Arial" panose="020B0604020202020204" pitchFamily="34" charset="0"/>
                <a:cs typeface="Arial" panose="020B0604020202020204" pitchFamily="34" charset="0"/>
              </a:rPr>
              <a:t>Captioning w. Attention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2936B5C-9DF9-440D-A85F-E59EF7C2FAB1}"/>
              </a:ext>
            </a:extLst>
          </p:cNvPr>
          <p:cNvSpPr/>
          <p:nvPr/>
        </p:nvSpPr>
        <p:spPr>
          <a:xfrm>
            <a:off x="491316" y="1526723"/>
            <a:ext cx="726584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 </a:t>
            </a:r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Visual Attention</a:t>
            </a:r>
            <a:endParaRPr lang="en-US" altLang="ko-K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8E1541B2-43AA-49A2-A7F3-9EA5CD12D813}"/>
                  </a:ext>
                </a:extLst>
              </p:cNvPr>
              <p:cNvSpPr/>
              <p:nvPr/>
            </p:nvSpPr>
            <p:spPr>
              <a:xfrm>
                <a:off x="630456" y="3838062"/>
                <a:ext cx="3077509" cy="11826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2000" b="1" i="1">
                              <a:latin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  <m:t>𝒋</m:t>
                          </m:r>
                        </m:sub>
                      </m:sSub>
                      <m:r>
                        <a:rPr lang="en-US" altLang="ko-KR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000" b="1" i="1" smtClean="0">
                          <a:latin typeface="Cambria Math" panose="02040503050406030204" pitchFamily="18" charset="0"/>
                        </a:rPr>
                        <m:t>𝒔𝒐𝒇𝒕𝒎𝒂𝒙</m:t>
                      </m:r>
                      <m:d>
                        <m:dPr>
                          <m:ctrlP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b="1" i="1" smtClean="0"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b>
                              <m:r>
                                <a:rPr lang="en-US" altLang="ko-KR" sz="20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  <m:t>, …, </m:t>
                          </m:r>
                          <m:sSub>
                            <m:sSubPr>
                              <m:ctrlPr>
                                <a:rPr lang="en-US" altLang="ko-KR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b="1" i="1" smtClean="0"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b>
                              <m:r>
                                <a:rPr lang="en-US" altLang="ko-KR" sz="2000" b="1" i="1" smtClean="0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ko-KR" sz="2000" b="1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𝑒𝑥𝑝</m:t>
                          </m:r>
                          <m:d>
                            <m:dPr>
                              <m:ctrlPr>
                                <a:rPr lang="en-US" altLang="ko-KR" sz="20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00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ctrlPr>
                                <a:rPr lang="en-US" altLang="ko-K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anose="05000000000000000000" pitchFamily="2" charset="2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altLang="ko-KR" sz="2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𝑘</m:t>
                              </m:r>
                              <m:r>
                                <a:rPr lang="en-US" altLang="ko-KR" sz="2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ko-KR" sz="2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𝐿</m:t>
                              </m:r>
                            </m:sup>
                            <m:e>
                              <m:r>
                                <a:rPr lang="en-US" altLang="ko-KR" sz="2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𝑒𝑥𝑝</m:t>
                              </m:r>
                              <m:r>
                                <a:rPr lang="en-US" altLang="ko-KR" sz="2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lang="en-US" altLang="ko-KR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0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altLang="ko-KR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altLang="ko-KR" sz="2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altLang="ko-KR" sz="2000" dirty="0"/>
              </a:p>
            </p:txBody>
          </p:sp>
        </mc:Choice>
        <mc:Fallback xmlns=""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8E1541B2-43AA-49A2-A7F3-9EA5CD12D8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456" y="3838062"/>
                <a:ext cx="3077509" cy="11826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그림 16">
            <a:extLst>
              <a:ext uri="{FF2B5EF4-FFF2-40B4-BE49-F238E27FC236}">
                <a16:creationId xmlns:a16="http://schemas.microsoft.com/office/drawing/2014/main" id="{9209DD36-537D-497F-AF3B-7499AEB7FCD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0308" b="16307"/>
          <a:stretch/>
        </p:blipFill>
        <p:spPr>
          <a:xfrm>
            <a:off x="4667659" y="1526723"/>
            <a:ext cx="7217665" cy="434691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CBC3419A-64FA-43F4-8868-39290CBEAC56}"/>
                  </a:ext>
                </a:extLst>
              </p:cNvPr>
              <p:cNvSpPr/>
              <p:nvPr/>
            </p:nvSpPr>
            <p:spPr>
              <a:xfrm>
                <a:off x="583584" y="2822399"/>
                <a:ext cx="3124381" cy="10156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1" i="1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b>
                          <m:r>
                            <a:rPr lang="en-US" altLang="ko-KR" sz="2000" b="1" i="1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altLang="ko-KR" sz="2000" b="1" i="1" smtClean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1" i="1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𝒇</m:t>
                          </m:r>
                        </m:e>
                        <m:sub>
                          <m:r>
                            <a:rPr lang="en-US" altLang="ko-KR" sz="2000" b="1" i="1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𝒂𝒕𝒕</m:t>
                          </m:r>
                        </m:sub>
                      </m:sSub>
                      <m:r>
                        <a:rPr lang="en-US" altLang="ko-KR" sz="2000" b="1" i="1" smtClean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1" i="1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US" altLang="ko-KR" sz="2000" b="1" i="1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altLang="ko-KR" sz="2000" b="1" i="1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000" b="1" i="1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ko-KR" sz="2000" b="1" i="1" smtClean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1" i="1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altLang="ko-KR" sz="2000" b="1" i="1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altLang="ko-KR" sz="2000" b="1" i="1" smtClean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1" i="1" dirty="0">
                  <a:solidFill>
                    <a:schemeClr val="bg2">
                      <a:lumMod val="90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i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000" i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</a:rPr>
                        <m:t>𝑟𝑒𝑙𝑒𝑣𝑎𝑛𝑐𝑒</m:t>
                      </m:r>
                      <m:r>
                        <a:rPr lang="en-US" altLang="ko-KR" sz="2000" i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000" i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altLang="ko-KR" sz="2000" i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ko-KR" sz="2000" b="0" i="1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ko-KR" sz="2000" b="0" i="1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ko-KR" sz="2000" i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000" i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lang="en-US" altLang="ko-KR" sz="2000" i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000" b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</a:rPr>
                        <m:t>𝐚</m:t>
                      </m:r>
                    </m:oMath>
                  </m:oMathPara>
                </a14:m>
                <a:endParaRPr lang="en-US" altLang="ko-KR" sz="2000" b="1" dirty="0">
                  <a:solidFill>
                    <a:schemeClr val="bg2">
                      <a:lumMod val="90000"/>
                    </a:schemeClr>
                  </a:solidFill>
                </a:endParaRPr>
              </a:p>
              <a:p>
                <a:endParaRPr lang="ko-KR" altLang="en-US" sz="2000" dirty="0">
                  <a:solidFill>
                    <a:schemeClr val="bg2">
                      <a:lumMod val="9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CBC3419A-64FA-43F4-8868-39290CBEAC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584" y="2822399"/>
                <a:ext cx="3124381" cy="101566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직사각형 7">
            <a:extLst>
              <a:ext uri="{FF2B5EF4-FFF2-40B4-BE49-F238E27FC236}">
                <a16:creationId xmlns:a16="http://schemas.microsoft.com/office/drawing/2014/main" id="{D6C00545-55C1-46BB-A73E-9FE6AD3B6F1F}"/>
              </a:ext>
            </a:extLst>
          </p:cNvPr>
          <p:cNvSpPr/>
          <p:nvPr/>
        </p:nvSpPr>
        <p:spPr>
          <a:xfrm>
            <a:off x="6724357" y="2673705"/>
            <a:ext cx="1406769" cy="1293383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BD571B9E-9007-4092-B7D1-169511E2734F}"/>
                  </a:ext>
                </a:extLst>
              </p:cNvPr>
              <p:cNvSpPr/>
              <p:nvPr/>
            </p:nvSpPr>
            <p:spPr>
              <a:xfrm>
                <a:off x="665755" y="5119167"/>
                <a:ext cx="3827466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ko-KR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: weight vector</a:t>
                </a:r>
                <a:r>
                  <a:rPr lang="en-US" altLang="ko-KR" dirty="0">
                    <a:ea typeface="Cambria Math" panose="02040503050406030204" pitchFamily="18" charset="0"/>
                    <a:sym typeface="Wingdings" panose="05000000000000000000" pitchFamily="2" charset="2"/>
                  </a:rPr>
                  <a:t> (</a:t>
                </a:r>
                <a14:m>
                  <m:oMath xmlns:m="http://schemas.openxmlformats.org/officeDocument/2006/math">
                    <m:r>
                      <a:rPr lang="en-US" altLang="ko-KR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  <m:nary>
                      <m:naryPr>
                        <m:chr m:val="∑"/>
                        <m:limLoc m:val="subSup"/>
                        <m:subHide m:val="on"/>
                        <m:supHide m:val="on"/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ko-KR" alt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≈1</m:t>
                    </m:r>
                  </m:oMath>
                </a14:m>
                <a:r>
                  <a:rPr lang="en-US" altLang="ko-KR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 )</a:t>
                </a:r>
              </a:p>
            </p:txBody>
          </p:sp>
        </mc:Choice>
        <mc:Fallback xmlns="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BD571B9E-9007-4092-B7D1-169511E273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755" y="5119167"/>
                <a:ext cx="3827466" cy="369332"/>
              </a:xfrm>
              <a:prstGeom prst="rect">
                <a:avLst/>
              </a:prstGeom>
              <a:blipFill>
                <a:blip r:embed="rId6"/>
                <a:stretch>
                  <a:fillRect l="-1274" t="-118333" b="-191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263233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D5090CB2-1C75-4B9C-926D-E8463771A8A4}"/>
              </a:ext>
            </a:extLst>
          </p:cNvPr>
          <p:cNvSpPr txBox="1"/>
          <p:nvPr/>
        </p:nvSpPr>
        <p:spPr>
          <a:xfrm>
            <a:off x="285750" y="561114"/>
            <a:ext cx="108394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3200" b="1" dirty="0">
                <a:latin typeface="Arial" panose="020B0604020202020204" pitchFamily="34" charset="0"/>
                <a:cs typeface="Arial" panose="020B0604020202020204" pitchFamily="34" charset="0"/>
              </a:rPr>
              <a:t>Image</a:t>
            </a:r>
            <a:r>
              <a:rPr lang="ko-KR" alt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3200" b="1" dirty="0">
                <a:latin typeface="Arial" panose="020B0604020202020204" pitchFamily="34" charset="0"/>
                <a:cs typeface="Arial" panose="020B0604020202020204" pitchFamily="34" charset="0"/>
              </a:rPr>
              <a:t>Captioning w. Attention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2936B5C-9DF9-440D-A85F-E59EF7C2FAB1}"/>
              </a:ext>
            </a:extLst>
          </p:cNvPr>
          <p:cNvSpPr/>
          <p:nvPr/>
        </p:nvSpPr>
        <p:spPr>
          <a:xfrm>
            <a:off x="491316" y="1526723"/>
            <a:ext cx="726584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 </a:t>
            </a:r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Visual Attention</a:t>
            </a:r>
            <a:endParaRPr lang="en-US" altLang="ko-K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0A27A9B6-6E52-43D7-9176-27C6E62FA8AF}"/>
                  </a:ext>
                </a:extLst>
              </p:cNvPr>
              <p:cNvSpPr/>
              <p:nvPr/>
            </p:nvSpPr>
            <p:spPr>
              <a:xfrm>
                <a:off x="491316" y="5174782"/>
                <a:ext cx="3489417" cy="126560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lang="en-US" altLang="ko-KR" sz="2000" b="1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𝒛</m:t>
                          </m:r>
                        </m:e>
                        <m:sub>
                          <m:r>
                            <a:rPr lang="en-US" altLang="ko-KR" sz="2000" b="1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𝒊</m:t>
                          </m:r>
                        </m:sub>
                      </m:sSub>
                      <m:r>
                        <a:rPr lang="en-US" altLang="ko-KR" sz="2000" i="1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= </m:t>
                      </m:r>
                      <m:r>
                        <m:rPr>
                          <m:sty m:val="p"/>
                        </m:rPr>
                        <a:rPr lang="el-GR" altLang="ko-KR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Φ</m:t>
                      </m:r>
                      <m:d>
                        <m:dPr>
                          <m:ctrlPr>
                            <a:rPr lang="en-US" altLang="ko-K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r>
                            <a:rPr lang="en-US" altLang="ko-K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anose="05000000000000000000" pitchFamily="2" charset="2"/>
                            </a:rPr>
                            <m:t>{</m:t>
                          </m:r>
                          <m:sSub>
                            <m:sSubPr>
                              <m:ctrlPr>
                                <a:rPr lang="en-US" altLang="ko-K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anose="05000000000000000000" pitchFamily="2" charset="2"/>
                                </a:rPr>
                              </m:ctrlPr>
                            </m:sSubPr>
                            <m:e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anose="05000000000000000000" pitchFamily="2" charset="2"/>
                            </a:rPr>
                            <m:t>}, </m:t>
                          </m:r>
                          <m:sSub>
                            <m:sSubPr>
                              <m:ctrlPr>
                                <a:rPr lang="en-US" altLang="ko-K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anose="05000000000000000000" pitchFamily="2" charset="2"/>
                                </a:rPr>
                              </m:ctrlPr>
                            </m:sSubPr>
                            <m:e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{</m:t>
                              </m:r>
                              <m:r>
                                <a:rPr lang="ko-KR" alt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anose="05000000000000000000" pitchFamily="2" charset="2"/>
                            </a:rPr>
                            <m:t>}</m:t>
                          </m:r>
                        </m:e>
                      </m:d>
                      <m:r>
                        <a:rPr lang="en-US" altLang="ko-KR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ko-K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anose="05000000000000000000" pitchFamily="2" charset="2"/>
                            </a:rPr>
                            <m:t>𝑖</m:t>
                          </m:r>
                        </m:sub>
                        <m:sup>
                          <m:r>
                            <a:rPr lang="en-US" altLang="ko-K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anose="05000000000000000000" pitchFamily="2" charset="2"/>
                            </a:rPr>
                            <m:t>𝐿</m:t>
                          </m:r>
                        </m:sup>
                        <m:e>
                          <m:sSub>
                            <m:sSubPr>
                              <m:ctrlPr>
                                <a:rPr lang="en-US" altLang="ko-K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anose="05000000000000000000" pitchFamily="2" charset="2"/>
                                </a:rPr>
                              </m:ctrlPr>
                            </m:sSubPr>
                            <m:e>
                              <m:r>
                                <a:rPr lang="ko-KR" alt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ko-K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anose="05000000000000000000" pitchFamily="2" charset="2"/>
                                </a:rPr>
                              </m:ctrlPr>
                            </m:sSubPr>
                            <m:e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altLang="ko-KR" sz="2000" dirty="0">
                  <a:ea typeface="Cambria Math" panose="02040503050406030204" pitchFamily="18" charset="0"/>
                  <a:sym typeface="Wingdings" panose="05000000000000000000" pitchFamily="2" charset="2"/>
                </a:endParaRPr>
              </a:p>
              <a:p>
                <a14:m>
                  <m:oMath xmlns:m="http://schemas.openxmlformats.org/officeDocument/2006/math">
                    <m:r>
                      <a:rPr lang="en-US" altLang="ko-KR" b="0" i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,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𝑠𝑢𝑚𝑚𝑎𝑟𝑦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𝑜𝑓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  <m:r>
                      <a:rPr lang="en-US" altLang="ko-KR" b="1" i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𝐚</m:t>
                    </m:r>
                  </m:oMath>
                </a14:m>
                <a:r>
                  <a:rPr lang="ko-KR" altLang="en-US" dirty="0"/>
                  <a:t> </a:t>
                </a:r>
              </a:p>
            </p:txBody>
          </p:sp>
        </mc:Choice>
        <mc:Fallback xmlns=""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0A27A9B6-6E52-43D7-9176-27C6E62FA8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316" y="5174782"/>
                <a:ext cx="3489417" cy="1265603"/>
              </a:xfrm>
              <a:prstGeom prst="rect">
                <a:avLst/>
              </a:prstGeom>
              <a:blipFill>
                <a:blip r:embed="rId3"/>
                <a:stretch>
                  <a:fillRect b="-144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8E1541B2-43AA-49A2-A7F3-9EA5CD12D813}"/>
                  </a:ext>
                </a:extLst>
              </p:cNvPr>
              <p:cNvSpPr/>
              <p:nvPr/>
            </p:nvSpPr>
            <p:spPr>
              <a:xfrm>
                <a:off x="630456" y="3838062"/>
                <a:ext cx="3077509" cy="11826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2000" b="1" i="1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US" altLang="ko-KR" sz="2000" b="1" i="1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𝒋</m:t>
                          </m:r>
                        </m:sub>
                      </m:sSub>
                      <m:r>
                        <a:rPr lang="en-US" altLang="ko-KR" sz="2000" b="1" i="1" smtClean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000" b="1" i="1" smtClean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</a:rPr>
                        <m:t>𝒔𝒐𝒇𝒕𝒎𝒂𝒙</m:t>
                      </m:r>
                      <m:d>
                        <m:dPr>
                          <m:ctrlPr>
                            <a:rPr lang="en-US" altLang="ko-KR" sz="2000" b="1" i="1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000" b="1" i="1" smtClean="0">
                                  <a:solidFill>
                                    <a:schemeClr val="bg2">
                                      <a:lumMod val="9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b="1" i="1" smtClean="0">
                                  <a:solidFill>
                                    <a:schemeClr val="bg2">
                                      <a:lumMod val="9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b>
                              <m:r>
                                <a:rPr lang="en-US" altLang="ko-KR" sz="2000" b="1" i="1" smtClean="0">
                                  <a:solidFill>
                                    <a:schemeClr val="bg2">
                                      <a:lumMod val="9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altLang="ko-KR" sz="2000" b="1" i="1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 …, </m:t>
                          </m:r>
                          <m:sSub>
                            <m:sSubPr>
                              <m:ctrlPr>
                                <a:rPr lang="en-US" altLang="ko-KR" sz="2000" b="1" i="1" smtClean="0">
                                  <a:solidFill>
                                    <a:schemeClr val="bg2">
                                      <a:lumMod val="9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b="1" i="1" smtClean="0">
                                  <a:solidFill>
                                    <a:schemeClr val="bg2">
                                      <a:lumMod val="9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b>
                              <m:r>
                                <a:rPr lang="en-US" altLang="ko-KR" sz="2000" b="1" i="1" smtClean="0">
                                  <a:solidFill>
                                    <a:schemeClr val="bg2">
                                      <a:lumMod val="9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ko-KR" sz="2000" b="1" i="1" dirty="0">
                  <a:solidFill>
                    <a:schemeClr val="bg2">
                      <a:lumMod val="90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𝑒𝑥𝑝</m:t>
                          </m:r>
                          <m:d>
                            <m:dPr>
                              <m:ctrlPr>
                                <a:rPr lang="en-US" altLang="ko-KR" sz="2000" i="1" smtClean="0">
                                  <a:solidFill>
                                    <a:schemeClr val="bg2">
                                      <a:lumMod val="9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2000" b="0" i="1" smtClean="0">
                                      <a:solidFill>
                                        <a:schemeClr val="bg2">
                                          <a:lumMod val="9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000" i="1" smtClean="0">
                                      <a:solidFill>
                                        <a:schemeClr val="bg2">
                                          <a:lumMod val="9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altLang="ko-KR" sz="2000" b="0" i="1" smtClean="0">
                                      <a:solidFill>
                                        <a:schemeClr val="bg2">
                                          <a:lumMod val="9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ctrlPr>
                                <a:rPr lang="en-US" altLang="ko-KR" sz="2000" i="1">
                                  <a:solidFill>
                                    <a:schemeClr val="bg2">
                                      <a:lumMod val="9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anose="05000000000000000000" pitchFamily="2" charset="2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altLang="ko-KR" sz="2000" b="0" i="1">
                                  <a:solidFill>
                                    <a:schemeClr val="bg2">
                                      <a:lumMod val="9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𝑘</m:t>
                              </m:r>
                              <m:r>
                                <a:rPr lang="en-US" altLang="ko-KR" sz="2000" b="0" i="1">
                                  <a:solidFill>
                                    <a:schemeClr val="bg2">
                                      <a:lumMod val="9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ko-KR" sz="2000" b="0" i="1">
                                  <a:solidFill>
                                    <a:schemeClr val="bg2">
                                      <a:lumMod val="9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𝐿</m:t>
                              </m:r>
                            </m:sup>
                            <m:e>
                              <m:r>
                                <a:rPr lang="en-US" altLang="ko-KR" sz="2000" b="0" i="1">
                                  <a:solidFill>
                                    <a:schemeClr val="bg2">
                                      <a:lumMod val="9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𝑒𝑥𝑝</m:t>
                              </m:r>
                              <m:r>
                                <a:rPr lang="en-US" altLang="ko-KR" sz="2000" b="0" i="1">
                                  <a:solidFill>
                                    <a:schemeClr val="bg2">
                                      <a:lumMod val="9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lang="en-US" altLang="ko-KR" sz="2000" b="0" i="1" smtClean="0">
                                      <a:solidFill>
                                        <a:schemeClr val="bg2">
                                          <a:lumMod val="9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000" i="1" smtClean="0">
                                      <a:solidFill>
                                        <a:schemeClr val="bg2">
                                          <a:lumMod val="9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altLang="ko-KR" sz="2000" b="0" i="1" smtClean="0">
                                      <a:solidFill>
                                        <a:schemeClr val="bg2">
                                          <a:lumMod val="9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altLang="ko-KR" sz="2000" b="0" i="1">
                                  <a:solidFill>
                                    <a:schemeClr val="bg2">
                                      <a:lumMod val="9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altLang="ko-KR" sz="2000" dirty="0">
                  <a:solidFill>
                    <a:schemeClr val="bg2">
                      <a:lumMod val="9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8E1541B2-43AA-49A2-A7F3-9EA5CD12D8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456" y="3838062"/>
                <a:ext cx="3077509" cy="11826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그림 16">
            <a:extLst>
              <a:ext uri="{FF2B5EF4-FFF2-40B4-BE49-F238E27FC236}">
                <a16:creationId xmlns:a16="http://schemas.microsoft.com/office/drawing/2014/main" id="{9209DD36-537D-497F-AF3B-7499AEB7FCD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0308" b="16307"/>
          <a:stretch/>
        </p:blipFill>
        <p:spPr>
          <a:xfrm>
            <a:off x="4667659" y="1526723"/>
            <a:ext cx="7217665" cy="434691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CBC3419A-64FA-43F4-8868-39290CBEAC56}"/>
                  </a:ext>
                </a:extLst>
              </p:cNvPr>
              <p:cNvSpPr/>
              <p:nvPr/>
            </p:nvSpPr>
            <p:spPr>
              <a:xfrm>
                <a:off x="583584" y="2822399"/>
                <a:ext cx="3124381" cy="10156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1" i="1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b>
                          <m:r>
                            <a:rPr lang="en-US" altLang="ko-KR" sz="2000" b="1" i="1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altLang="ko-KR" sz="2000" b="1" i="1" smtClean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1" i="1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𝒇</m:t>
                          </m:r>
                        </m:e>
                        <m:sub>
                          <m:r>
                            <a:rPr lang="en-US" altLang="ko-KR" sz="2000" b="1" i="1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𝒂𝒕𝒕</m:t>
                          </m:r>
                        </m:sub>
                      </m:sSub>
                      <m:r>
                        <a:rPr lang="en-US" altLang="ko-KR" sz="2000" b="1" i="1" smtClean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1" i="1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US" altLang="ko-KR" sz="2000" b="1" i="1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altLang="ko-KR" sz="2000" b="1" i="1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000" b="1" i="1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ko-KR" sz="2000" b="1" i="1" smtClean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1" i="1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altLang="ko-KR" sz="2000" b="1" i="1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altLang="ko-KR" sz="2000" b="1" i="1" smtClean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1" i="1" dirty="0">
                  <a:solidFill>
                    <a:schemeClr val="bg2">
                      <a:lumMod val="90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i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000" i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</a:rPr>
                        <m:t>𝑟𝑒𝑙𝑒𝑣𝑎𝑛𝑐𝑒</m:t>
                      </m:r>
                      <m:r>
                        <a:rPr lang="en-US" altLang="ko-KR" sz="2000" i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000" i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altLang="ko-KR" sz="2000" i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ko-KR" sz="2000" b="0" i="1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ko-KR" sz="2000" b="0" i="1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ko-KR" sz="2000" i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000" i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lang="en-US" altLang="ko-KR" sz="2000" i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000" b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</a:rPr>
                        <m:t>𝐚</m:t>
                      </m:r>
                    </m:oMath>
                  </m:oMathPara>
                </a14:m>
                <a:endParaRPr lang="en-US" altLang="ko-KR" sz="2000" b="1" dirty="0">
                  <a:solidFill>
                    <a:schemeClr val="bg2">
                      <a:lumMod val="90000"/>
                    </a:schemeClr>
                  </a:solidFill>
                </a:endParaRPr>
              </a:p>
              <a:p>
                <a:endParaRPr lang="ko-KR" altLang="en-US" sz="2000" dirty="0">
                  <a:solidFill>
                    <a:schemeClr val="bg2">
                      <a:lumMod val="9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CBC3419A-64FA-43F4-8868-39290CBEAC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584" y="2822399"/>
                <a:ext cx="3124381" cy="101566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직사각형 19">
            <a:extLst>
              <a:ext uri="{FF2B5EF4-FFF2-40B4-BE49-F238E27FC236}">
                <a16:creationId xmlns:a16="http://schemas.microsoft.com/office/drawing/2014/main" id="{3FCC8AC4-5541-4043-A522-33DEA99801A8}"/>
              </a:ext>
            </a:extLst>
          </p:cNvPr>
          <p:cNvSpPr/>
          <p:nvPr/>
        </p:nvSpPr>
        <p:spPr>
          <a:xfrm>
            <a:off x="7884308" y="2822399"/>
            <a:ext cx="2124222" cy="1211862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27479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72BC94-218E-4FA8-B1CC-9F8D57ADE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CV+NLP</a:t>
            </a:r>
            <a:endParaRPr lang="ko-KR" altLang="en-US" dirty="0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D7E8C36C-1888-456D-9618-AA6B89A03373}"/>
              </a:ext>
            </a:extLst>
          </p:cNvPr>
          <p:cNvSpPr/>
          <p:nvPr/>
        </p:nvSpPr>
        <p:spPr>
          <a:xfrm>
            <a:off x="1489600" y="2135118"/>
            <a:ext cx="2951771" cy="1481257"/>
          </a:xfrm>
          <a:prstGeom prst="roundRect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800" dirty="0">
                <a:solidFill>
                  <a:prstClr val="black"/>
                </a:solidFill>
              </a:rPr>
              <a:t> </a:t>
            </a:r>
          </a:p>
          <a:p>
            <a:pPr algn="ctr"/>
            <a:r>
              <a:rPr lang="en-US" altLang="ko-KR" sz="800" dirty="0">
                <a:solidFill>
                  <a:prstClr val="black"/>
                </a:solidFill>
              </a:rPr>
              <a:t> </a:t>
            </a:r>
            <a:endParaRPr lang="en-US" altLang="ko-KR" sz="2800" dirty="0"/>
          </a:p>
          <a:p>
            <a:pPr algn="ctr"/>
            <a:r>
              <a:rPr lang="en-US" altLang="ko-KR" sz="2800" dirty="0"/>
              <a:t>CNN</a:t>
            </a:r>
            <a:r>
              <a:rPr lang="ko-KR" altLang="en-US" sz="2800" dirty="0"/>
              <a:t>을 사용한 </a:t>
            </a:r>
            <a:endParaRPr lang="en-US" altLang="ko-KR" sz="2800" dirty="0"/>
          </a:p>
          <a:p>
            <a:pPr algn="ctr"/>
            <a:r>
              <a:rPr lang="en-US" altLang="ko-KR" sz="2800" dirty="0"/>
              <a:t>feature </a:t>
            </a:r>
            <a:r>
              <a:rPr lang="ko-KR" altLang="en-US" sz="2800" dirty="0"/>
              <a:t>학습</a:t>
            </a:r>
            <a:endParaRPr lang="en-US" altLang="ko-KR" sz="2800" dirty="0"/>
          </a:p>
          <a:p>
            <a:pPr algn="ctr"/>
            <a:r>
              <a:rPr lang="en-US" altLang="ko-KR" sz="900" dirty="0"/>
              <a:t> </a:t>
            </a:r>
            <a:r>
              <a:rPr lang="en-US" altLang="ko-KR" sz="800" dirty="0"/>
              <a:t>   </a:t>
            </a:r>
            <a:endParaRPr lang="ko-KR" altLang="en-US" sz="800" dirty="0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591F3EC6-4ADE-449E-8A29-23EB178F8118}"/>
              </a:ext>
            </a:extLst>
          </p:cNvPr>
          <p:cNvSpPr/>
          <p:nvPr/>
        </p:nvSpPr>
        <p:spPr>
          <a:xfrm>
            <a:off x="1489601" y="4385387"/>
            <a:ext cx="2951771" cy="1804749"/>
          </a:xfrm>
          <a:prstGeom prst="roundRect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800" dirty="0">
                <a:solidFill>
                  <a:prstClr val="black"/>
                </a:solidFill>
              </a:rPr>
              <a:t> </a:t>
            </a:r>
            <a:endParaRPr lang="en-US" altLang="ko-KR" sz="2800" dirty="0"/>
          </a:p>
          <a:p>
            <a:pPr algn="ctr"/>
            <a:r>
              <a:rPr lang="en-US" altLang="ko-KR" sz="2800" dirty="0"/>
              <a:t>RNN</a:t>
            </a:r>
            <a:r>
              <a:rPr lang="ko-KR" altLang="en-US" sz="2800" dirty="0"/>
              <a:t>의 </a:t>
            </a:r>
            <a:r>
              <a:rPr lang="en-US" altLang="ko-KR" sz="2800" dirty="0"/>
              <a:t>time-series </a:t>
            </a:r>
            <a:r>
              <a:rPr lang="ko-KR" altLang="en-US" sz="2800" dirty="0"/>
              <a:t>기반 </a:t>
            </a:r>
            <a:endParaRPr lang="en-US" altLang="ko-KR" sz="2800" dirty="0"/>
          </a:p>
          <a:p>
            <a:pPr algn="ctr"/>
            <a:r>
              <a:rPr lang="ko-KR" altLang="en-US" sz="2800" dirty="0"/>
              <a:t>정보 분석</a:t>
            </a:r>
            <a:endParaRPr lang="en-US" altLang="ko-KR" sz="2800" dirty="0"/>
          </a:p>
          <a:p>
            <a:pPr algn="ctr"/>
            <a:r>
              <a:rPr lang="en-US" altLang="ko-KR" sz="800" dirty="0"/>
              <a:t>   </a:t>
            </a:r>
            <a:endParaRPr lang="ko-KR" altLang="en-US" sz="800" dirty="0"/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D9512897-E12D-4ADE-9FC4-875E6EC3177B}"/>
              </a:ext>
            </a:extLst>
          </p:cNvPr>
          <p:cNvSpPr/>
          <p:nvPr/>
        </p:nvSpPr>
        <p:spPr>
          <a:xfrm>
            <a:off x="5413995" y="3612000"/>
            <a:ext cx="1082351" cy="72778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7F56DCAF-DEA8-4002-AFC9-EAF1E25542DA}"/>
              </a:ext>
            </a:extLst>
          </p:cNvPr>
          <p:cNvSpPr/>
          <p:nvPr/>
        </p:nvSpPr>
        <p:spPr>
          <a:xfrm>
            <a:off x="7468969" y="2460585"/>
            <a:ext cx="3884831" cy="3030617"/>
          </a:xfrm>
          <a:prstGeom prst="roundRect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800" dirty="0">
                <a:solidFill>
                  <a:prstClr val="black"/>
                </a:solidFill>
              </a:rPr>
              <a:t> </a:t>
            </a:r>
            <a:endParaRPr lang="en-US" altLang="ko-KR" sz="2800" dirty="0"/>
          </a:p>
          <a:p>
            <a:pPr algn="ctr"/>
            <a:r>
              <a:rPr lang="ko-KR" altLang="en-US" sz="2800" dirty="0"/>
              <a:t>사진 속 사물에 대한 </a:t>
            </a:r>
            <a:endParaRPr lang="en-US" altLang="ko-KR" sz="2800" dirty="0"/>
          </a:p>
          <a:p>
            <a:pPr algn="ctr"/>
            <a:r>
              <a:rPr lang="en-US" altLang="ko-KR" sz="800" dirty="0">
                <a:solidFill>
                  <a:prstClr val="black"/>
                </a:solidFill>
              </a:rPr>
              <a:t> </a:t>
            </a:r>
            <a:endParaRPr lang="en-US" altLang="ko-KR" sz="2800" dirty="0"/>
          </a:p>
          <a:p>
            <a:pPr algn="ctr"/>
            <a:r>
              <a:rPr lang="en-US" altLang="ko-KR" sz="2800" b="1" dirty="0"/>
              <a:t>“</a:t>
            </a:r>
            <a:r>
              <a:rPr lang="ko-KR" altLang="en-US" sz="2800" b="1" dirty="0"/>
              <a:t>인식</a:t>
            </a:r>
            <a:r>
              <a:rPr lang="en-US" altLang="ko-KR" sz="2800" b="1" dirty="0"/>
              <a:t>”</a:t>
            </a:r>
          </a:p>
          <a:p>
            <a:pPr algn="ctr"/>
            <a:r>
              <a:rPr lang="en-US" altLang="ko-KR" sz="2800" b="1" dirty="0"/>
              <a:t>+</a:t>
            </a:r>
          </a:p>
          <a:p>
            <a:pPr algn="ctr"/>
            <a:r>
              <a:rPr lang="en-US" altLang="ko-KR" sz="2800" b="1" dirty="0"/>
              <a:t>“</a:t>
            </a:r>
            <a:r>
              <a:rPr lang="ko-KR" altLang="en-US" sz="2800" b="1" dirty="0"/>
              <a:t>이해</a:t>
            </a:r>
            <a:r>
              <a:rPr lang="en-US" altLang="ko-KR" sz="2800" b="1" dirty="0"/>
              <a:t>”</a:t>
            </a:r>
          </a:p>
          <a:p>
            <a:pPr algn="ctr"/>
            <a:r>
              <a:rPr lang="en-US" altLang="ko-KR" sz="2800" b="1" dirty="0"/>
              <a:t>= </a:t>
            </a:r>
            <a:r>
              <a:rPr lang="ko-KR" altLang="en-US" sz="2800" b="1" dirty="0"/>
              <a:t>문장 생성</a:t>
            </a:r>
            <a:endParaRPr lang="en-US" altLang="ko-KR" sz="800" b="1" dirty="0"/>
          </a:p>
          <a:p>
            <a:pPr algn="ctr"/>
            <a:endParaRPr lang="en-US" altLang="ko-KR" sz="800" b="1" dirty="0"/>
          </a:p>
          <a:p>
            <a:pPr algn="ctr"/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40608803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직사각형 32">
            <a:extLst>
              <a:ext uri="{FF2B5EF4-FFF2-40B4-BE49-F238E27FC236}">
                <a16:creationId xmlns:a16="http://schemas.microsoft.com/office/drawing/2014/main" id="{BD55E3EC-62C6-41E6-BCFE-A67F72A829A3}"/>
              </a:ext>
            </a:extLst>
          </p:cNvPr>
          <p:cNvSpPr/>
          <p:nvPr/>
        </p:nvSpPr>
        <p:spPr>
          <a:xfrm>
            <a:off x="444146" y="1208878"/>
            <a:ext cx="10981016" cy="2369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sz="2000" b="1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1) Hard Stochastic Attention Mechanism</a:t>
            </a:r>
          </a:p>
          <a:p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: trainable by </a:t>
            </a:r>
            <a:r>
              <a:rPr lang="en-US" altLang="ko-KR" sz="2000" u="sng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maximizing an approximate </a:t>
            </a:r>
            <a:r>
              <a:rPr lang="en-US" altLang="ko-KR" sz="2000" u="sng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variational</a:t>
            </a:r>
            <a:r>
              <a:rPr lang="en-US" altLang="ko-KR" sz="2000" u="sng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lower bound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or </a:t>
            </a:r>
            <a:r>
              <a:rPr lang="en-US" altLang="ko-KR" sz="2000" u="sng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equivalently by REINFORCE.</a:t>
            </a:r>
          </a:p>
          <a:p>
            <a:endParaRPr lang="en-US" altLang="ko-KR" sz="2000" b="1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2) Soft Deterministic Attention Mechanism</a:t>
            </a:r>
          </a:p>
          <a:p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: trainable by </a:t>
            </a:r>
            <a:r>
              <a:rPr lang="en-US" altLang="ko-KR" sz="2000" u="sng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standard back-propagation methods</a:t>
            </a:r>
            <a:endParaRPr lang="ko-KR" altLang="en-US" u="sng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022B30DA-91A1-4205-BBED-17BF0A93A518}"/>
              </a:ext>
            </a:extLst>
          </p:cNvPr>
          <p:cNvGrpSpPr/>
          <p:nvPr/>
        </p:nvGrpSpPr>
        <p:grpSpPr>
          <a:xfrm>
            <a:off x="277742" y="3993838"/>
            <a:ext cx="11255766" cy="2212819"/>
            <a:chOff x="343568" y="3993838"/>
            <a:chExt cx="11255766" cy="2212819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FEF04A68-7277-436F-A0B0-B808D894C8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51592" y="3993838"/>
              <a:ext cx="10047742" cy="2212819"/>
            </a:xfrm>
            <a:prstGeom prst="rect">
              <a:avLst/>
            </a:prstGeom>
          </p:spPr>
        </p:pic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3CFDB091-0520-4B5B-A4A5-A54A0B1A5558}"/>
                </a:ext>
              </a:extLst>
            </p:cNvPr>
            <p:cNvSpPr/>
            <p:nvPr/>
          </p:nvSpPr>
          <p:spPr>
            <a:xfrm>
              <a:off x="1551592" y="4043424"/>
              <a:ext cx="98777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b="1" dirty="0"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Soft </a:t>
              </a:r>
              <a:endParaRPr lang="ko-KR" altLang="en-US" dirty="0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133853B1-F8FD-4FB0-BD74-A7F83FFDDA69}"/>
                </a:ext>
              </a:extLst>
            </p:cNvPr>
            <p:cNvSpPr/>
            <p:nvPr/>
          </p:nvSpPr>
          <p:spPr>
            <a:xfrm>
              <a:off x="1551591" y="5533558"/>
              <a:ext cx="106471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b="1" dirty="0"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Hard </a:t>
              </a:r>
              <a:endParaRPr lang="ko-KR" altLang="en-US" dirty="0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B44ADE4B-8737-4C39-B3B0-4FD2ACB9A758}"/>
                </a:ext>
              </a:extLst>
            </p:cNvPr>
            <p:cNvSpPr/>
            <p:nvPr/>
          </p:nvSpPr>
          <p:spPr>
            <a:xfrm>
              <a:off x="343568" y="5812386"/>
              <a:ext cx="241604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b="1" dirty="0"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Generated captions:</a:t>
              </a:r>
              <a:endParaRPr lang="ko-KR" altLang="en-US" dirty="0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40F35797-3843-4F4D-9C45-204FEF3A161B}"/>
              </a:ext>
            </a:extLst>
          </p:cNvPr>
          <p:cNvSpPr txBox="1"/>
          <p:nvPr/>
        </p:nvSpPr>
        <p:spPr>
          <a:xfrm>
            <a:off x="271236" y="432473"/>
            <a:ext cx="108394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3200" b="1" dirty="0">
                <a:latin typeface="Arial" panose="020B0604020202020204" pitchFamily="34" charset="0"/>
                <a:cs typeface="Arial" panose="020B0604020202020204" pitchFamily="34" charset="0"/>
              </a:rPr>
              <a:t>Image</a:t>
            </a:r>
            <a:r>
              <a:rPr lang="ko-KR" alt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3200" b="1" dirty="0">
                <a:latin typeface="Arial" panose="020B0604020202020204" pitchFamily="34" charset="0"/>
                <a:cs typeface="Arial" panose="020B0604020202020204" pitchFamily="34" charset="0"/>
              </a:rPr>
              <a:t>Captioning w. Attention  </a:t>
            </a:r>
          </a:p>
          <a:p>
            <a:r>
              <a:rPr lang="en-US" altLang="ko-KR" sz="24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[2. Attention model]</a:t>
            </a:r>
            <a:endParaRPr lang="ko-KR" altLang="en-US" sz="2400" b="1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85419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BD55E3EC-62C6-41E6-BCFE-A67F72A829A3}"/>
                  </a:ext>
                </a:extLst>
              </p:cNvPr>
              <p:cNvSpPr/>
              <p:nvPr/>
            </p:nvSpPr>
            <p:spPr>
              <a:xfrm>
                <a:off x="415117" y="1190899"/>
                <a:ext cx="10981016" cy="473693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endParaRPr lang="en-US" altLang="ko-KR" b="1" dirty="0">
                  <a:sym typeface="Wingdings" panose="05000000000000000000" pitchFamily="2" charset="2"/>
                </a:endParaRPr>
              </a:p>
              <a:p>
                <a:pPr marL="457200" indent="-457200">
                  <a:buAutoNum type="arabicParenR"/>
                </a:pPr>
                <a:r>
                  <a:rPr lang="en-US" altLang="ko-KR" sz="2400" b="1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“Hard” Attention(Stochastic)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1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sz="2800" b="1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</m:ctrlPr>
                            </m:accPr>
                            <m:e>
                              <m:r>
                                <a:rPr lang="en-US" altLang="ko-KR" sz="2800" b="1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𝒛</m:t>
                              </m:r>
                            </m:e>
                          </m:acc>
                        </m:e>
                        <m:sub>
                          <m:r>
                            <a:rPr lang="en-US" altLang="ko-KR" sz="2800" b="1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𝒕</m:t>
                          </m:r>
                        </m:sub>
                      </m:sSub>
                      <m:r>
                        <a:rPr lang="en-US" altLang="ko-KR" sz="2800" b="1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ko-KR" sz="2800" b="1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ko-KR" sz="2800" b="1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𝒊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ko-KR" sz="2800" b="1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</m:ctrlPr>
                            </m:sSubPr>
                            <m:e>
                              <m:r>
                                <a:rPr lang="en-US" altLang="ko-KR" sz="2800" b="1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𝒔</m:t>
                              </m:r>
                            </m:e>
                            <m:sub>
                              <m:r>
                                <a:rPr lang="en-US" altLang="ko-KR" sz="2800" b="1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𝒕</m:t>
                              </m:r>
                              <m:r>
                                <a:rPr lang="en-US" altLang="ko-KR" sz="2800" b="1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,</m:t>
                              </m:r>
                              <m:r>
                                <a:rPr lang="en-US" altLang="ko-KR" sz="2800" b="1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𝒊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ko-KR" sz="2800" b="1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</m:ctrlPr>
                            </m:sSubPr>
                            <m:e>
                              <m:r>
                                <a:rPr lang="en-US" altLang="ko-KR" sz="2800" b="1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𝒂</m:t>
                              </m:r>
                            </m:e>
                            <m:sub>
                              <m:r>
                                <a:rPr lang="en-US" altLang="ko-KR" sz="2800" b="1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𝒊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altLang="ko-KR" b="1" dirty="0"/>
              </a:p>
              <a:p>
                <a:r>
                  <a:rPr lang="en-US" altLang="ko-KR" dirty="0"/>
                  <a:t> </a:t>
                </a:r>
              </a:p>
              <a:p>
                <a:r>
                  <a:rPr lang="en-US" altLang="ko-KR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altLang="ko-K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𝑠</m:t>
                        </m:r>
                      </m:e>
                      <m:sub>
                        <m:r>
                          <a:rPr lang="en-US" altLang="ko-K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ko-KR" sz="2400" dirty="0"/>
                  <a:t>: </a:t>
                </a:r>
                <a:r>
                  <a:rPr lang="en-US" altLang="ko-KR" sz="2000" dirty="0" err="1"/>
                  <a:t>i</a:t>
                </a:r>
                <a:r>
                  <a:rPr lang="ko-KR" altLang="en-US" sz="2000" dirty="0"/>
                  <a:t>번째 단어를 생성하기 위해 </a:t>
                </a:r>
                <a:r>
                  <a:rPr lang="en-US" altLang="ko-KR" sz="2000" dirty="0"/>
                  <a:t>t</a:t>
                </a:r>
                <a:r>
                  <a:rPr lang="ko-KR" altLang="en-US" sz="2000" dirty="0"/>
                  <a:t>번째 </a:t>
                </a:r>
                <a:r>
                  <a:rPr lang="en-US" altLang="ko-KR" sz="2000" dirty="0"/>
                  <a:t>time step</a:t>
                </a:r>
                <a:r>
                  <a:rPr lang="ko-KR" altLang="en-US" sz="2000" dirty="0"/>
                  <a:t>에서 </a:t>
                </a:r>
                <a:r>
                  <a:rPr lang="en-US" altLang="ko-KR" sz="2000" dirty="0"/>
                  <a:t>attend</a:t>
                </a:r>
                <a:r>
                  <a:rPr lang="ko-KR" altLang="en-US" sz="2000" dirty="0"/>
                  <a:t>해야 할 </a:t>
                </a:r>
                <a:r>
                  <a:rPr lang="en-US" altLang="ko-KR" sz="2000" dirty="0"/>
                  <a:t>location</a:t>
                </a:r>
              </a:p>
              <a:p>
                <a:r>
                  <a:rPr lang="en-US" altLang="ko-KR" sz="2000" dirty="0">
                    <a:ea typeface="Cambria Math" panose="02040503050406030204" pitchFamily="18" charset="0"/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altLang="ko-K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𝑠</m:t>
                        </m:r>
                      </m:e>
                      <m:sub>
                        <m:r>
                          <a:rPr lang="en-US" altLang="ko-K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ko-KR" altLang="en-US" sz="2000" dirty="0"/>
                  <a:t>의 </a:t>
                </a:r>
                <a:r>
                  <a:rPr lang="en-US" altLang="ko-KR" sz="2000" dirty="0" err="1"/>
                  <a:t>i</a:t>
                </a:r>
                <a:r>
                  <a:rPr lang="ko-KR" altLang="en-US" sz="2000" dirty="0"/>
                  <a:t>번째 </a:t>
                </a:r>
                <a:r>
                  <a:rPr lang="en-US" altLang="ko-KR" sz="2000" dirty="0"/>
                  <a:t>element </a:t>
                </a:r>
                <a:r>
                  <a:rPr lang="ko-KR" altLang="en-US" sz="2000" dirty="0"/>
                  <a:t>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altLang="ko-K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𝑠</m:t>
                        </m:r>
                      </m:e>
                      <m:sub>
                        <m:r>
                          <a:rPr lang="en-US" altLang="ko-K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𝑡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,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𝑖</m:t>
                        </m:r>
                      </m:sub>
                    </m:sSub>
                    <m:r>
                      <a:rPr lang="en-US" altLang="ko-K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=1</m:t>
                    </m:r>
                  </m:oMath>
                </a14:m>
                <a:r>
                  <a:rPr lang="ko-KR" altLang="en-US" sz="2000" dirty="0"/>
                  <a:t>이 될 확률 </a:t>
                </a:r>
                <a:r>
                  <a:rPr lang="en-US" altLang="ko-KR" sz="2000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ko-KR" alt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𝛼</m:t>
                        </m:r>
                      </m:e>
                      <m:sub>
                        <m:r>
                          <a:rPr lang="en-US" altLang="ko-K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𝑡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sz="2000" b="1" dirty="0"/>
                  <a:t> (=feature</a:t>
                </a:r>
                <a:r>
                  <a:rPr lang="ko-KR" altLang="en-US" sz="2000" b="1" dirty="0"/>
                  <a:t>의 </a:t>
                </a:r>
                <a:r>
                  <a:rPr lang="en-US" altLang="ko-KR" sz="2000" b="1" dirty="0"/>
                  <a:t>weight)</a:t>
                </a:r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b="1" u="sng" dirty="0"/>
              </a:p>
              <a:p>
                <a:pPr algn="ctr"/>
                <a:r>
                  <a:rPr lang="en-US" altLang="ko-KR" dirty="0"/>
                  <a:t>maximum log likelihood: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𝑓𝑒𝑎𝑡𝑢𝑟𝑒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𝑣𝑒𝑐𝑡𝑜𝑟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1" i="1">
                        <a:latin typeface="Cambria Math" panose="02040503050406030204" pitchFamily="18" charset="0"/>
                      </a:rPr>
                      <m:t>𝒂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에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대해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가장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확률이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높은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𝑐𝑎𝑝𝑡𝑖𝑜𝑛</m:t>
                    </m:r>
                    <m:r>
                      <a:rPr lang="en-US" altLang="ko-KR" b="1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1" i="1">
                        <a:latin typeface="Cambria Math" panose="02040503050406030204" pitchFamily="18" charset="0"/>
                      </a:rPr>
                      <m:t>𝒚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를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고르는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것</m:t>
                    </m:r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이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최</m:t>
                    </m:r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종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목</m:t>
                    </m:r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표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!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altLang="ko-KR" dirty="0"/>
              </a:p>
              <a:p>
                <a:endParaRPr lang="en-US" altLang="ko-KR" b="1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ko-KR" sz="2400" b="1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ko-KR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lang="en-US" altLang="ko-KR" sz="2400" b="1" i="0" smtClean="0">
                                  <a:latin typeface="Cambria Math" panose="02040503050406030204" pitchFamily="18" charset="0"/>
                                </a:rPr>
                                <m:t>𝐦𝐚𝐱</m:t>
                              </m:r>
                            </m:e>
                            <m:lim>
                              <m:r>
                                <a:rPr lang="en-US" altLang="ko-KR" sz="2400" b="1" i="1" smtClean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lang="en-US" altLang="ko-KR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altLang="ko-KR" sz="2400" b="1" i="0" smtClean="0">
                                  <a:latin typeface="Cambria Math" panose="02040503050406030204" pitchFamily="18" charset="0"/>
                                </a:rPr>
                                <m:t>𝐥𝐨𝐠</m:t>
                              </m:r>
                            </m:fName>
                            <m:e>
                              <m:r>
                                <a:rPr lang="en-US" altLang="ko-KR" sz="2400" b="1" i="1" smtClean="0"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  <m:d>
                                <m:dPr>
                                  <m:ctrlPr>
                                    <a:rPr lang="en-US" altLang="ko-KR" sz="24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400" b="1" i="1" smtClean="0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e>
                                  <m:r>
                                    <a:rPr lang="en-US" altLang="ko-KR" sz="2400" b="1" i="1" smtClean="0"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</m:e>
                              </m:d>
                            </m:e>
                          </m:func>
                          <m:r>
                            <a:rPr lang="en-US" altLang="ko-KR" sz="24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en-US" altLang="ko-KR" sz="2400" b="1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BD55E3EC-62C6-41E6-BCFE-A67F72A829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117" y="1190899"/>
                <a:ext cx="10981016" cy="4736938"/>
              </a:xfrm>
              <a:prstGeom prst="rect">
                <a:avLst/>
              </a:prstGeom>
              <a:blipFill>
                <a:blip r:embed="rId3"/>
                <a:stretch>
                  <a:fillRect l="-7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D5090CB2-1C75-4B9C-926D-E8463771A8A4}"/>
              </a:ext>
            </a:extLst>
          </p:cNvPr>
          <p:cNvSpPr txBox="1"/>
          <p:nvPr/>
        </p:nvSpPr>
        <p:spPr>
          <a:xfrm>
            <a:off x="271236" y="432473"/>
            <a:ext cx="108394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3200" b="1" dirty="0">
                <a:latin typeface="Arial" panose="020B0604020202020204" pitchFamily="34" charset="0"/>
                <a:cs typeface="Arial" panose="020B0604020202020204" pitchFamily="34" charset="0"/>
              </a:rPr>
              <a:t>Image</a:t>
            </a:r>
            <a:r>
              <a:rPr lang="ko-KR" alt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3200" b="1" dirty="0">
                <a:latin typeface="Arial" panose="020B0604020202020204" pitchFamily="34" charset="0"/>
                <a:cs typeface="Arial" panose="020B0604020202020204" pitchFamily="34" charset="0"/>
              </a:rPr>
              <a:t>Captioning w. Attention  </a:t>
            </a:r>
          </a:p>
          <a:p>
            <a:r>
              <a:rPr lang="en-US" altLang="ko-KR" sz="24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[2. Attention model]</a:t>
            </a:r>
            <a:endParaRPr lang="ko-KR" altLang="en-US" sz="2400" b="1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94317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BD55E3EC-62C6-41E6-BCFE-A67F72A829A3}"/>
                  </a:ext>
                </a:extLst>
              </p:cNvPr>
              <p:cNvSpPr/>
              <p:nvPr/>
            </p:nvSpPr>
            <p:spPr>
              <a:xfrm>
                <a:off x="415117" y="1205413"/>
                <a:ext cx="10981016" cy="425154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endParaRPr lang="en-US" altLang="ko-KR" b="1" dirty="0">
                  <a:sym typeface="Wingdings" panose="05000000000000000000" pitchFamily="2" charset="2"/>
                </a:endParaRPr>
              </a:p>
              <a:p>
                <a:r>
                  <a:rPr lang="en-US" altLang="ko-KR" sz="2400" b="1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1) “Hard” Attention(Stochastic)</a:t>
                </a:r>
                <a:endParaRPr lang="en-US" altLang="ko-KR" dirty="0"/>
              </a:p>
              <a:p>
                <a:endParaRPr lang="en-US" altLang="ko-KR" b="1" i="1" dirty="0">
                  <a:latin typeface="Cambria Math" panose="02040503050406030204" pitchFamily="18" charset="0"/>
                </a:endParaRPr>
              </a:p>
              <a:p>
                <a:r>
                  <a:rPr lang="en-US" altLang="ko-KR" dirty="0"/>
                  <a:t>	</a:t>
                </a:r>
                <a:r>
                  <a:rPr lang="en-US" altLang="ko-KR" dirty="0">
                    <a:sym typeface="Wingdings" panose="05000000000000000000" pitchFamily="2" charset="2"/>
                  </a:rPr>
                  <a:t> objective function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𝐿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ko-KR" altLang="en-US" dirty="0"/>
                  <a:t>를 사용해서 </a:t>
                </a:r>
                <a:r>
                  <a:rPr lang="en-US" altLang="ko-KR" dirty="0"/>
                  <a:t>lower bound</a:t>
                </a:r>
                <a:r>
                  <a:rPr lang="ko-KR" altLang="en-US" dirty="0"/>
                  <a:t>를 구하고</a:t>
                </a:r>
                <a:r>
                  <a:rPr lang="en-US" altLang="ko-KR" dirty="0"/>
                  <a:t>, maximum</a:t>
                </a:r>
                <a:r>
                  <a:rPr lang="ko-KR" altLang="en-US" dirty="0"/>
                  <a:t>을 구함</a:t>
                </a:r>
                <a:endParaRPr lang="en-US" altLang="ko-KR" dirty="0"/>
              </a:p>
              <a:p>
                <a:endParaRPr lang="en-US" altLang="ko-KR" sz="105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b="0" i="1" dirty="0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altLang="ko-KR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ko-KR" b="0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ko-KR" b="0" i="1" dirty="0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  <m:sup/>
                        <m:e>
                          <m:r>
                            <a:rPr lang="en-US" altLang="ko-KR" b="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altLang="ko-KR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b="0" i="1" dirty="0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e>
                              <m:r>
                                <a:rPr lang="en-US" altLang="ko-KR" b="0" i="1" dirty="0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  <m:func>
                            <m:funcPr>
                              <m:ctrlPr>
                                <a:rPr lang="en-US" altLang="ko-KR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b="0" i="0" dirty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altLang="ko-KR" b="0" i="1" dirty="0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altLang="ko-KR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b="0" i="1" dirty="0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e>
                                  <m:r>
                                    <a:rPr lang="en-US" altLang="ko-KR" b="0" i="1" dirty="0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altLang="ko-KR" b="0" i="1" dirty="0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ko-KR" b="0" i="1" dirty="0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</m:e>
                          </m:func>
                          <m:r>
                            <a:rPr lang="en-US" altLang="ko-KR" b="0" i="1" dirty="0" smtClean="0"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n-US" altLang="ko-KR" b="0" i="1" dirty="0" smtClean="0">
                              <a:latin typeface="Cambria Math" panose="02040503050406030204" pitchFamily="18" charset="0"/>
                            </a:rPr>
                            <m:t>𝑙𝑜𝑔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ko-KR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altLang="ko-KR" b="0" i="1" dirty="0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/>
                            <m:e>
                              <m:r>
                                <a:rPr lang="en-US" altLang="ko-KR" b="0" i="1" dirty="0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altLang="ko-KR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b="0" i="1" dirty="0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e>
                                  <m:r>
                                    <a:rPr lang="en-US" altLang="ko-KR" b="0" i="1" dirty="0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  <m:r>
                                <a:rPr lang="en-US" altLang="ko-KR" b="0" i="1" dirty="0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altLang="ko-KR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b="0" i="1" dirty="0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e>
                                  <m:r>
                                    <a:rPr lang="en-US" altLang="ko-KR" b="0" i="1" dirty="0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altLang="ko-KR" b="0" i="1" dirty="0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ko-KR" b="0" i="1" dirty="0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  <m:r>
                                <a:rPr lang="en-US" altLang="ko-KR" b="0" i="1" dirty="0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ko-KR" b="0" i="1" dirty="0" smtClean="0">
                                  <a:latin typeface="Cambria Math" panose="02040503050406030204" pitchFamily="18" charset="0"/>
                                </a:rPr>
                                <m:t>𝑙𝑜𝑔𝑝</m:t>
                              </m:r>
                              <m:r>
                                <a:rPr lang="en-US" altLang="ko-KR" b="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b="0" i="1" dirty="0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ko-KR" b="0" i="1" dirty="0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altLang="ko-KR" b="0" i="1" dirty="0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altLang="ko-KR" b="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r>
                  <a:rPr lang="ko-KR" altLang="en-US" dirty="0"/>
                  <a:t>이 때</a:t>
                </a:r>
                <a:r>
                  <a:rPr lang="en-US" altLang="ko-KR" dirty="0"/>
                  <a:t>, Parameter W</a:t>
                </a:r>
                <a:r>
                  <a:rPr lang="ko-KR" altLang="en-US" dirty="0"/>
                  <a:t>에 대한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𝐿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𝑠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</m:oMath>
                </a14:m>
                <a:r>
                  <a:rPr lang="ko-KR" altLang="en-US" dirty="0"/>
                  <a:t>의 </a:t>
                </a:r>
                <a:r>
                  <a:rPr lang="ko-KR" altLang="en-US" dirty="0" err="1"/>
                  <a:t>미분값을</a:t>
                </a:r>
                <a:r>
                  <a:rPr lang="ko-KR" altLang="en-US" dirty="0"/>
                  <a:t> 사용하여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max</m:t>
                    </m:r>
                    <m:r>
                      <a:rPr lang="en-US" altLang="ko-KR" b="0" i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𝐿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𝑠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  <m:r>
                      <a:rPr lang="ko-KR" altLang="en-US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를</m:t>
                    </m:r>
                  </m:oMath>
                </a14:m>
                <a:r>
                  <a:rPr lang="en-US" altLang="ko-KR" dirty="0"/>
                  <a:t> </a:t>
                </a:r>
                <a:r>
                  <a:rPr lang="ko-KR" altLang="en-US" dirty="0"/>
                  <a:t>구할 수 있음 </a:t>
                </a:r>
                <a:r>
                  <a:rPr lang="en-US" altLang="ko-KR" dirty="0">
                    <a:sym typeface="Wingdings" panose="05000000000000000000" pitchFamily="2" charset="2"/>
                  </a:rPr>
                  <a:t> monte </a:t>
                </a:r>
                <a:r>
                  <a:rPr lang="en-US" altLang="ko-KR" dirty="0" err="1">
                    <a:sym typeface="Wingdings" panose="05000000000000000000" pitchFamily="2" charset="2"/>
                  </a:rPr>
                  <a:t>carlo</a:t>
                </a:r>
                <a:r>
                  <a:rPr lang="en-US" altLang="ko-KR" dirty="0">
                    <a:sym typeface="Wingdings" panose="05000000000000000000" pitchFamily="2" charset="2"/>
                  </a:rPr>
                  <a:t> based sampling</a:t>
                </a:r>
                <a:r>
                  <a:rPr lang="ko-KR" altLang="en-US" dirty="0">
                    <a:sym typeface="Wingdings" panose="05000000000000000000" pitchFamily="2" charset="2"/>
                  </a:rPr>
                  <a:t>을 사용하여 </a:t>
                </a:r>
                <a:r>
                  <a:rPr lang="en-US" altLang="ko-KR" dirty="0">
                    <a:sym typeface="Wingdings" panose="05000000000000000000" pitchFamily="2" charset="2"/>
                  </a:rPr>
                  <a:t>gradient </a:t>
                </a:r>
                <a14:m>
                  <m:oMath xmlns:m="http://schemas.openxmlformats.org/officeDocument/2006/math">
                    <m:r>
                      <a:rPr lang="en-US" altLang="ko-KR" b="0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𝑑</m:t>
                    </m:r>
                    <m:sSub>
                      <m:sSubPr>
                        <m:ctrlPr>
                          <a:rPr lang="en-US" altLang="ko-KR" b="1" i="1" dirty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altLang="ko-KR" b="1" i="0" dirty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𝐋</m:t>
                        </m:r>
                      </m:e>
                      <m:sub>
                        <m:r>
                          <a:rPr lang="en-US" altLang="ko-KR" b="1" i="0" dirty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𝐬</m:t>
                        </m:r>
                      </m:sub>
                    </m:sSub>
                    <m:r>
                      <a:rPr lang="en-US" altLang="ko-KR" b="0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/</m:t>
                    </m:r>
                    <m:r>
                      <a:rPr lang="en-US" altLang="ko-KR" b="0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𝑑</m:t>
                    </m:r>
                    <m:r>
                      <a:rPr lang="en-US" altLang="ko-KR" b="1" i="0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𝐖</m:t>
                    </m:r>
                  </m:oMath>
                </a14:m>
                <a:r>
                  <a:rPr lang="ko-KR" altLang="en-US" dirty="0">
                    <a:sym typeface="Wingdings" panose="05000000000000000000" pitchFamily="2" charset="2"/>
                  </a:rPr>
                  <a:t>의 값을 </a:t>
                </a:r>
                <a:r>
                  <a:rPr lang="ko-KR" altLang="en-US" dirty="0" err="1">
                    <a:sym typeface="Wingdings" panose="05000000000000000000" pitchFamily="2" charset="2"/>
                  </a:rPr>
                  <a:t>근사시킨다</a:t>
                </a:r>
                <a:r>
                  <a:rPr lang="en-US" altLang="ko-KR" dirty="0">
                    <a:sym typeface="Wingdings" panose="05000000000000000000" pitchFamily="2" charset="2"/>
                  </a:rPr>
                  <a:t>.</a:t>
                </a:r>
                <a:r>
                  <a:rPr lang="en-US" altLang="ko-KR" b="1" u="sng" dirty="0"/>
                  <a:t> </a:t>
                </a:r>
              </a:p>
              <a:p>
                <a:endParaRPr lang="en-US" altLang="ko-KR" b="1" u="sng" dirty="0"/>
              </a:p>
              <a:p>
                <a:endParaRPr lang="en-US" altLang="ko-KR" sz="2400" b="1" dirty="0">
                  <a:solidFill>
                    <a:srgbClr val="FF0000"/>
                  </a:solidFill>
                  <a:sym typeface="Wingdings" panose="05000000000000000000" pitchFamily="2" charset="2"/>
                </a:endParaRPr>
              </a:p>
              <a:p>
                <a:r>
                  <a:rPr lang="en-US" altLang="ko-KR" sz="2400" b="1" dirty="0">
                    <a:solidFill>
                      <a:srgbClr val="FF0000"/>
                    </a:solidFill>
                    <a:sym typeface="Wingdings" panose="05000000000000000000" pitchFamily="2" charset="2"/>
                  </a:rPr>
                  <a:t></a:t>
                </a:r>
                <a:r>
                  <a:rPr lang="en-US" altLang="ko-KR" sz="2400" b="1" dirty="0">
                    <a:sym typeface="Wingdings" panose="05000000000000000000" pitchFamily="2" charset="2"/>
                  </a:rPr>
                  <a:t> </a:t>
                </a:r>
                <a:r>
                  <a:rPr lang="ko-KR" altLang="en-US" sz="2400" b="1" dirty="0">
                    <a:sym typeface="Wingdings" panose="05000000000000000000" pitchFamily="2" charset="2"/>
                  </a:rPr>
                  <a:t>매 </a:t>
                </a:r>
                <a:r>
                  <a:rPr lang="en-US" altLang="ko-KR" sz="2400" b="1" dirty="0">
                    <a:sym typeface="Wingdings" panose="05000000000000000000" pitchFamily="2" charset="2"/>
                  </a:rPr>
                  <a:t>time step</a:t>
                </a:r>
                <a:r>
                  <a:rPr lang="ko-KR" altLang="en-US" sz="2400" b="1" dirty="0">
                    <a:sym typeface="Wingdings" panose="05000000000000000000" pitchFamily="2" charset="2"/>
                  </a:rPr>
                  <a:t>마다 </a:t>
                </a:r>
                <a:r>
                  <a:rPr lang="en-US" altLang="ko-KR" sz="2400" b="1" u="sng" dirty="0"/>
                  <a:t>attention location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b="1" i="1" u="sng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altLang="ko-KR" sz="2400" b="1" i="1" u="sng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𝒔</m:t>
                        </m:r>
                      </m:e>
                      <m:sub>
                        <m:r>
                          <a:rPr lang="en-US" altLang="ko-KR" sz="2400" b="1" i="1" u="sng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ko-KR" altLang="en-US" sz="2400" b="1" dirty="0">
                    <a:sym typeface="Wingdings" panose="05000000000000000000" pitchFamily="2" charset="2"/>
                  </a:rPr>
                  <a:t>를</a:t>
                </a:r>
                <a:r>
                  <a:rPr lang="en-US" altLang="ko-KR" sz="2400" b="1" dirty="0">
                    <a:sym typeface="Wingdings" panose="05000000000000000000" pitchFamily="2" charset="2"/>
                  </a:rPr>
                  <a:t> sampling</a:t>
                </a:r>
              </a:p>
            </p:txBody>
          </p:sp>
        </mc:Choice>
        <mc:Fallback xmlns=""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BD55E3EC-62C6-41E6-BCFE-A67F72A829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117" y="1205413"/>
                <a:ext cx="10981016" cy="4251548"/>
              </a:xfrm>
              <a:prstGeom prst="rect">
                <a:avLst/>
              </a:prstGeom>
              <a:blipFill>
                <a:blip r:embed="rId3"/>
                <a:stretch>
                  <a:fillRect l="-833" b="-24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9C6800D1-1610-46F7-AAFF-4A4D16F96C93}"/>
              </a:ext>
            </a:extLst>
          </p:cNvPr>
          <p:cNvSpPr txBox="1"/>
          <p:nvPr/>
        </p:nvSpPr>
        <p:spPr>
          <a:xfrm>
            <a:off x="271236" y="432473"/>
            <a:ext cx="108394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3200" b="1" dirty="0">
                <a:latin typeface="Arial" panose="020B0604020202020204" pitchFamily="34" charset="0"/>
                <a:cs typeface="Arial" panose="020B0604020202020204" pitchFamily="34" charset="0"/>
              </a:rPr>
              <a:t>Image</a:t>
            </a:r>
            <a:r>
              <a:rPr lang="ko-KR" alt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3200" b="1" dirty="0">
                <a:latin typeface="Arial" panose="020B0604020202020204" pitchFamily="34" charset="0"/>
                <a:cs typeface="Arial" panose="020B0604020202020204" pitchFamily="34" charset="0"/>
              </a:rPr>
              <a:t>Captioning w. Attention  </a:t>
            </a:r>
          </a:p>
          <a:p>
            <a:r>
              <a:rPr lang="en-US" altLang="ko-KR" sz="24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[2. Attention model]</a:t>
            </a:r>
            <a:endParaRPr lang="ko-KR" altLang="en-US" sz="2400" b="1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11813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C6800D1-1610-46F7-AAFF-4A4D16F96C93}"/>
              </a:ext>
            </a:extLst>
          </p:cNvPr>
          <p:cNvSpPr txBox="1"/>
          <p:nvPr/>
        </p:nvSpPr>
        <p:spPr>
          <a:xfrm>
            <a:off x="271236" y="432473"/>
            <a:ext cx="108394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3200" b="1" dirty="0">
                <a:latin typeface="Arial" panose="020B0604020202020204" pitchFamily="34" charset="0"/>
                <a:cs typeface="Arial" panose="020B0604020202020204" pitchFamily="34" charset="0"/>
              </a:rPr>
              <a:t>Image</a:t>
            </a:r>
            <a:r>
              <a:rPr lang="ko-KR" alt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3200" b="1" dirty="0">
                <a:latin typeface="Arial" panose="020B0604020202020204" pitchFamily="34" charset="0"/>
                <a:cs typeface="Arial" panose="020B0604020202020204" pitchFamily="34" charset="0"/>
              </a:rPr>
              <a:t>Captioning w. Attention  </a:t>
            </a:r>
          </a:p>
          <a:p>
            <a:r>
              <a:rPr lang="en-US" altLang="ko-KR" sz="24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[2. Attention model]</a:t>
            </a:r>
            <a:endParaRPr lang="ko-KR" altLang="en-US" sz="2400" b="1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B932FF6-98B2-4105-9C7E-6CBF6D0BEA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4863" y="1245903"/>
            <a:ext cx="6112195" cy="5309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9606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BD55E3EC-62C6-41E6-BCFE-A67F72A829A3}"/>
                  </a:ext>
                </a:extLst>
              </p:cNvPr>
              <p:cNvSpPr/>
              <p:nvPr/>
            </p:nvSpPr>
            <p:spPr>
              <a:xfrm>
                <a:off x="415117" y="1031242"/>
                <a:ext cx="10981016" cy="457580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endParaRPr lang="en-US" altLang="ko-KR" sz="2400" b="1" dirty="0"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endParaRPr>
              </a:p>
              <a:p>
                <a:r>
                  <a:rPr lang="en-US" altLang="ko-KR" sz="2400" b="1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2) “Soft” Attention(Deterministic) – the relative importance to give to location </a:t>
                </a:r>
                <a:r>
                  <a:rPr lang="en-US" altLang="ko-KR" sz="2400" b="1" dirty="0" err="1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i</a:t>
                </a:r>
                <a:r>
                  <a:rPr lang="en-US" altLang="ko-KR" sz="2400" b="1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 in blending the </a:t>
                </a:r>
                <a:r>
                  <a:rPr lang="en-US" altLang="ko-KR" sz="2400" b="1" dirty="0" err="1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a_i’s</a:t>
                </a:r>
                <a:r>
                  <a:rPr lang="en-US" altLang="ko-KR" sz="2400" b="1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 together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1" i="1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sz="2800" b="1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</m:ctrlPr>
                            </m:accPr>
                            <m:e>
                              <m:r>
                                <a:rPr lang="en-US" altLang="ko-KR" sz="2800" b="1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𝒛</m:t>
                              </m:r>
                            </m:e>
                          </m:acc>
                        </m:e>
                        <m:sub>
                          <m:r>
                            <a:rPr lang="en-US" altLang="ko-KR" sz="2800" b="1" i="1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𝒕</m:t>
                          </m:r>
                        </m:sub>
                      </m:sSub>
                      <m:r>
                        <a:rPr lang="en-US" altLang="ko-KR" sz="2800" i="1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= </m:t>
                      </m:r>
                      <m:r>
                        <m:rPr>
                          <m:sty m:val="p"/>
                        </m:rPr>
                        <a:rPr lang="el-GR" altLang="ko-KR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Φ</m:t>
                      </m:r>
                      <m:d>
                        <m:dPr>
                          <m:ctrlPr>
                            <a:rPr lang="en-US" altLang="ko-K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anose="05000000000000000000" pitchFamily="2" charset="2"/>
                            </a:rPr>
                            <m:t>{</m:t>
                          </m:r>
                          <m:sSub>
                            <m:sSubPr>
                              <m:ctrlPr>
                                <a:rPr lang="en-US" altLang="ko-K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anose="05000000000000000000" pitchFamily="2" charset="2"/>
                                </a:rPr>
                              </m:ctrlPr>
                            </m:sSubPr>
                            <m:e>
                              <m:r>
                                <a:rPr lang="en-US" altLang="ko-K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ko-K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anose="05000000000000000000" pitchFamily="2" charset="2"/>
                            </a:rPr>
                            <m:t>}</m:t>
                          </m:r>
                          <m:r>
                            <a:rPr lang="en-US" altLang="ko-K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anose="05000000000000000000" pitchFamily="2" charset="2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altLang="ko-K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anose="05000000000000000000" pitchFamily="2" charset="2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{</m:t>
                              </m:r>
                              <m:r>
                                <a:rPr lang="ko-KR" alt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ko-K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anose="05000000000000000000" pitchFamily="2" charset="2"/>
                            </a:rPr>
                            <m:t>}</m:t>
                          </m:r>
                        </m:e>
                      </m:d>
                      <m:r>
                        <a:rPr lang="en-US" altLang="ko-K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ko-K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anose="05000000000000000000" pitchFamily="2" charset="2"/>
                            </a:rPr>
                            <m:t>𝑖</m:t>
                          </m:r>
                        </m:sub>
                        <m:sup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anose="05000000000000000000" pitchFamily="2" charset="2"/>
                            </a:rPr>
                            <m:t>𝐿</m:t>
                          </m:r>
                        </m:sup>
                        <m:e>
                          <m:sSub>
                            <m:sSubPr>
                              <m:ctrlPr>
                                <a:rPr lang="en-US" altLang="ko-K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anose="05000000000000000000" pitchFamily="2" charset="2"/>
                                </a:rPr>
                              </m:ctrlPr>
                            </m:sSubPr>
                            <m:e>
                              <m:r>
                                <a:rPr lang="ko-KR" alt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ko-K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ko-KR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anose="05000000000000000000" pitchFamily="2" charset="2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altLang="ko-KR" sz="2800" b="0" dirty="0">
                  <a:ea typeface="Cambria Math" panose="02040503050406030204" pitchFamily="18" charset="0"/>
                  <a:sym typeface="Wingdings" panose="05000000000000000000" pitchFamily="2" charset="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𝒆𝒙𝒑𝒆𝒄𝒕𝒂𝒕𝒊𝒐𝒏</m:t>
                      </m:r>
                      <m:r>
                        <a:rPr lang="en-US" altLang="ko-KR" b="1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 </m:t>
                      </m:r>
                      <m:r>
                        <a:rPr lang="en-US" altLang="ko-KR" b="1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𝒐𝒇</m:t>
                      </m:r>
                      <m:r>
                        <a:rPr lang="en-US" altLang="ko-KR" b="1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 </m:t>
                      </m:r>
                      <m:r>
                        <a:rPr lang="en-US" altLang="ko-KR" b="1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𝒄𝒐𝒏𝒕𝒆𝒙𝒕</m:t>
                      </m:r>
                      <m:r>
                        <a:rPr lang="en-US" altLang="ko-KR" b="1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 </m:t>
                      </m:r>
                      <m:r>
                        <a:rPr lang="en-US" altLang="ko-KR" b="1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𝒗𝒆𝒄𝒕𝒐𝒓</m:t>
                      </m:r>
                      <m:r>
                        <a:rPr lang="en-US" altLang="ko-KR" b="1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: </m:t>
                      </m:r>
                      <m:sSub>
                        <m:sSubPr>
                          <m:ctrlPr>
                            <a:rPr lang="en-US" altLang="ko-KR" b="1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lang="ko-KR" altLang="en-US" b="1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𝚬</m:t>
                          </m:r>
                        </m:e>
                        <m:sub>
                          <m:r>
                            <a:rPr lang="en-US" altLang="ko-KR" b="1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𝒑</m:t>
                          </m:r>
                          <m:r>
                            <a:rPr lang="en-US" altLang="ko-KR" b="1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b="1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</m:ctrlPr>
                            </m:sSubPr>
                            <m:e>
                              <m:r>
                                <a:rPr lang="en-US" altLang="ko-KR" b="1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𝒔</m:t>
                              </m:r>
                            </m:e>
                            <m:sub>
                              <m:r>
                                <a:rPr lang="en-US" altLang="ko-KR" b="1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𝒕</m:t>
                              </m:r>
                            </m:sub>
                          </m:sSub>
                          <m:r>
                            <a:rPr lang="en-US" altLang="ko-KR" b="1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|</m:t>
                          </m:r>
                          <m:r>
                            <a:rPr lang="en-US" altLang="ko-KR" b="1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𝒂</m:t>
                          </m:r>
                          <m:r>
                            <a:rPr lang="en-US" altLang="ko-KR" b="1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)</m:t>
                          </m:r>
                        </m:sub>
                      </m:sSub>
                      <m:r>
                        <a:rPr lang="en-US" altLang="ko-KR" b="1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𝒑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b="1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b="1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ko-KR" b="1" i="1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b="1" i="1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𝒛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ko-KR" b="1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𝒕</m:t>
                              </m:r>
                            </m:sub>
                          </m:sSub>
                        </m:e>
                      </m:d>
                      <m:r>
                        <a:rPr lang="en-US" altLang="ko-KR" b="1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anose="05000000000000000000" pitchFamily="2" charset="2"/>
                            </a:rPr>
                            <m:t>𝑖</m:t>
                          </m:r>
                        </m:sub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anose="05000000000000000000" pitchFamily="2" charset="2"/>
                            </a:rPr>
                            <m:t>𝐿</m:t>
                          </m:r>
                        </m:sup>
                        <m:e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anose="05000000000000000000" pitchFamily="2" charset="2"/>
                                </a:rPr>
                              </m:ctrlPr>
                            </m:sSub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𝑡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anose="05000000000000000000" pitchFamily="2" charset="2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altLang="ko-KR" b="1" dirty="0">
                  <a:sym typeface="Wingdings" panose="05000000000000000000" pitchFamily="2" charset="2"/>
                </a:endParaRPr>
              </a:p>
              <a:p>
                <a:endParaRPr lang="en-US" altLang="ko-KR" b="1" dirty="0">
                  <a:sym typeface="Wingdings" panose="05000000000000000000" pitchFamily="2" charset="2"/>
                </a:endParaRPr>
              </a:p>
              <a:p>
                <a:r>
                  <a:rPr lang="en-US" altLang="ko-KR" b="1" dirty="0">
                    <a:sym typeface="Wingdings" panose="05000000000000000000" pitchFamily="2" charset="2"/>
                  </a:rPr>
                  <a:t>- </a:t>
                </a:r>
                <a:r>
                  <a:rPr lang="ko-KR" altLang="en-US" b="1" dirty="0">
                    <a:sym typeface="Wingdings" panose="05000000000000000000" pitchFamily="2" charset="2"/>
                  </a:rPr>
                  <a:t>모든</a:t>
                </a:r>
                <a:r>
                  <a:rPr lang="en-US" altLang="ko-KR" b="1" dirty="0"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altLang="ko-KR" b="1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𝒔</m:t>
                        </m:r>
                      </m:e>
                      <m:sub>
                        <m:r>
                          <a:rPr lang="en-US" altLang="ko-KR" b="1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ko-KR" altLang="en-US" b="1" dirty="0">
                    <a:sym typeface="Wingdings" panose="05000000000000000000" pitchFamily="2" charset="2"/>
                  </a:rPr>
                  <a:t>에 대해 구한 </a:t>
                </a:r>
                <a:r>
                  <a:rPr lang="en-US" altLang="ko-KR" b="1" dirty="0">
                    <a:sym typeface="Wingdings" panose="05000000000000000000" pitchFamily="2" charset="2"/>
                  </a:rPr>
                  <a:t>possible attention location</a:t>
                </a:r>
                <a:r>
                  <a:rPr lang="ko-KR" altLang="en-US" b="1" dirty="0">
                    <a:sym typeface="Wingdings" panose="05000000000000000000" pitchFamily="2" charset="2"/>
                  </a:rPr>
                  <a:t>의 </a:t>
                </a:r>
                <a:r>
                  <a:rPr lang="en-US" altLang="ko-KR" b="1" dirty="0">
                    <a:sym typeface="Wingdings" panose="05000000000000000000" pitchFamily="2" charset="2"/>
                  </a:rPr>
                  <a:t>expectation</a:t>
                </a:r>
                <a:r>
                  <a:rPr lang="ko-KR" altLang="en-US" b="1" dirty="0">
                    <a:sym typeface="Wingdings" panose="05000000000000000000" pitchFamily="2" charset="2"/>
                  </a:rPr>
                  <a:t>을</a:t>
                </a:r>
                <a:endParaRPr lang="en-US" altLang="ko-KR" b="1" dirty="0">
                  <a:sym typeface="Wingdings" panose="05000000000000000000" pitchFamily="2" charset="2"/>
                </a:endParaRPr>
              </a:p>
              <a:p>
                <a:r>
                  <a:rPr lang="en-US" altLang="ko-KR" b="1" dirty="0">
                    <a:sym typeface="Wingdings" panose="05000000000000000000" pitchFamily="2" charset="2"/>
                  </a:rPr>
                  <a:t>	expectation of</a:t>
                </a:r>
                <a:r>
                  <a:rPr lang="ko-KR" altLang="en-US" b="1" dirty="0">
                    <a:sym typeface="Wingdings" panose="05000000000000000000" pitchFamily="2" charset="2"/>
                  </a:rPr>
                  <a:t> </a:t>
                </a:r>
                <a:r>
                  <a:rPr lang="en-US" altLang="ko-KR" b="1" dirty="0">
                    <a:sym typeface="Wingdings" panose="05000000000000000000" pitchFamily="2" charset="2"/>
                  </a:rPr>
                  <a:t>context vector</a:t>
                </a:r>
                <a:r>
                  <a:rPr lang="ko-KR" altLang="en-US" b="1" dirty="0">
                    <a:sym typeface="Wingdings" panose="05000000000000000000" pitchFamily="2" charset="2"/>
                  </a:rPr>
                  <a:t>를 사용한 간단한 </a:t>
                </a:r>
                <a:r>
                  <a:rPr lang="en-US" altLang="ko-KR" b="1" dirty="0">
                    <a:sym typeface="Wingdings" panose="05000000000000000000" pitchFamily="2" charset="2"/>
                  </a:rPr>
                  <a:t>feed-forward approximation</a:t>
                </a:r>
                <a:r>
                  <a:rPr lang="ko-KR" altLang="en-US" b="1" dirty="0">
                    <a:sym typeface="Wingdings" panose="05000000000000000000" pitchFamily="2" charset="2"/>
                  </a:rPr>
                  <a:t>으로 구함</a:t>
                </a:r>
                <a:endParaRPr lang="en-US" altLang="ko-KR" b="1" dirty="0">
                  <a:sym typeface="Wingdings" panose="05000000000000000000" pitchFamily="2" charset="2"/>
                </a:endParaRPr>
              </a:p>
              <a:p>
                <a:endParaRPr lang="en-US" altLang="ko-KR" dirty="0">
                  <a:sym typeface="Wingdings" panose="05000000000000000000" pitchFamily="2" charset="2"/>
                </a:endParaRPr>
              </a:p>
              <a:p>
                <a:endParaRPr lang="ko-KR" altLang="en-US" dirty="0"/>
              </a:p>
            </p:txBody>
          </p:sp>
        </mc:Choice>
        <mc:Fallback xmlns=""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BD55E3EC-62C6-41E6-BCFE-A67F72A829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117" y="1031242"/>
                <a:ext cx="10981016" cy="4575804"/>
              </a:xfrm>
              <a:prstGeom prst="rect">
                <a:avLst/>
              </a:prstGeom>
              <a:blipFill>
                <a:blip r:embed="rId3"/>
                <a:stretch>
                  <a:fillRect l="-8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5221F8AC-2160-422B-8ADB-D77624B69549}"/>
              </a:ext>
            </a:extLst>
          </p:cNvPr>
          <p:cNvSpPr txBox="1"/>
          <p:nvPr/>
        </p:nvSpPr>
        <p:spPr>
          <a:xfrm>
            <a:off x="271236" y="432473"/>
            <a:ext cx="108394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3200" b="1" dirty="0">
                <a:latin typeface="Arial" panose="020B0604020202020204" pitchFamily="34" charset="0"/>
                <a:cs typeface="Arial" panose="020B0604020202020204" pitchFamily="34" charset="0"/>
              </a:rPr>
              <a:t>Image</a:t>
            </a:r>
            <a:r>
              <a:rPr lang="ko-KR" alt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3200" b="1" dirty="0">
                <a:latin typeface="Arial" panose="020B0604020202020204" pitchFamily="34" charset="0"/>
                <a:cs typeface="Arial" panose="020B0604020202020204" pitchFamily="34" charset="0"/>
              </a:rPr>
              <a:t>Captioning w. Attention  </a:t>
            </a:r>
          </a:p>
          <a:p>
            <a:r>
              <a:rPr lang="en-US" altLang="ko-KR" sz="24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[2. Attention model]</a:t>
            </a:r>
            <a:endParaRPr lang="ko-KR" altLang="en-US" sz="2400" b="1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5FADD1-5F0F-4264-A919-FD95472C0D55}"/>
              </a:ext>
            </a:extLst>
          </p:cNvPr>
          <p:cNvSpPr/>
          <p:nvPr/>
        </p:nvSpPr>
        <p:spPr>
          <a:xfrm>
            <a:off x="415117" y="5927839"/>
            <a:ext cx="102760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solidFill>
                  <a:srgbClr val="FF0000"/>
                </a:solidFill>
                <a:sym typeface="Wingdings" panose="05000000000000000000" pitchFamily="2" charset="2"/>
              </a:rPr>
              <a:t></a:t>
            </a:r>
            <a:r>
              <a:rPr lang="en-US" altLang="ko-KR" sz="2400" b="1" dirty="0">
                <a:sym typeface="Wingdings" panose="05000000000000000000" pitchFamily="2" charset="2"/>
              </a:rPr>
              <a:t> </a:t>
            </a:r>
            <a:r>
              <a:rPr lang="en-US" altLang="ko-KR" sz="2400" b="1" u="sng" dirty="0">
                <a:sym typeface="Wingdings" panose="05000000000000000000" pitchFamily="2" charset="2"/>
              </a:rPr>
              <a:t>attention</a:t>
            </a:r>
            <a:r>
              <a:rPr lang="ko-KR" altLang="en-US" sz="2400" b="1" u="sng" dirty="0">
                <a:sym typeface="Wingdings" panose="05000000000000000000" pitchFamily="2" charset="2"/>
              </a:rPr>
              <a:t> </a:t>
            </a:r>
            <a:r>
              <a:rPr lang="en-US" altLang="ko-KR" sz="2400" b="1" u="sng" dirty="0">
                <a:sym typeface="Wingdings" panose="05000000000000000000" pitchFamily="2" charset="2"/>
              </a:rPr>
              <a:t>location</a:t>
            </a:r>
            <a:r>
              <a:rPr lang="ko-KR" altLang="en-US" sz="2400" b="1" u="sng" dirty="0">
                <a:sym typeface="Wingdings" panose="05000000000000000000" pitchFamily="2" charset="2"/>
              </a:rPr>
              <a:t>이 정해져</a:t>
            </a:r>
            <a:r>
              <a:rPr lang="en-US" altLang="ko-KR" sz="2400" b="1" u="sng" dirty="0">
                <a:sym typeface="Wingdings" panose="05000000000000000000" pitchFamily="2" charset="2"/>
              </a:rPr>
              <a:t> </a:t>
            </a:r>
            <a:r>
              <a:rPr lang="ko-KR" altLang="en-US" sz="2400" b="1" u="sng" dirty="0">
                <a:sym typeface="Wingdings" panose="05000000000000000000" pitchFamily="2" charset="2"/>
              </a:rPr>
              <a:t>있음</a:t>
            </a:r>
            <a:r>
              <a:rPr lang="en-US" altLang="ko-KR" sz="2400" b="1" dirty="0">
                <a:sym typeface="Wingdings" panose="05000000000000000000" pitchFamily="2" charset="2"/>
              </a:rPr>
              <a:t>,</a:t>
            </a:r>
            <a:r>
              <a:rPr lang="en-US" altLang="ko-KR" sz="2400" b="1" i="1" dirty="0">
                <a:sym typeface="Wingdings" panose="05000000000000000000" pitchFamily="2" charset="2"/>
              </a:rPr>
              <a:t> </a:t>
            </a:r>
            <a:r>
              <a:rPr lang="ko-KR" altLang="en-US" sz="2400" b="1" dirty="0">
                <a:sym typeface="Wingdings" panose="05000000000000000000" pitchFamily="2" charset="2"/>
              </a:rPr>
              <a:t>특정 부분이 아니라 범위에 </a:t>
            </a:r>
            <a:r>
              <a:rPr lang="en-US" altLang="ko-KR" sz="2400" b="1" dirty="0">
                <a:sym typeface="Wingdings" panose="05000000000000000000" pitchFamily="2" charset="2"/>
              </a:rPr>
              <a:t>attend</a:t>
            </a:r>
            <a:endParaRPr lang="en-US" altLang="ko-KR" sz="2400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9831837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직사각형 32">
            <a:extLst>
              <a:ext uri="{FF2B5EF4-FFF2-40B4-BE49-F238E27FC236}">
                <a16:creationId xmlns:a16="http://schemas.microsoft.com/office/drawing/2014/main" id="{BD55E3EC-62C6-41E6-BCFE-A67F72A829A3}"/>
              </a:ext>
            </a:extLst>
          </p:cNvPr>
          <p:cNvSpPr/>
          <p:nvPr/>
        </p:nvSpPr>
        <p:spPr>
          <a:xfrm>
            <a:off x="415117" y="1031242"/>
            <a:ext cx="1098101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sz="2000" b="1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endParaRPr lang="en-US" altLang="ko-KR" sz="2000" b="1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5090CB2-1C75-4B9C-926D-E8463771A8A4}"/>
              </a:ext>
            </a:extLst>
          </p:cNvPr>
          <p:cNvSpPr txBox="1"/>
          <p:nvPr/>
        </p:nvSpPr>
        <p:spPr>
          <a:xfrm>
            <a:off x="357340" y="431078"/>
            <a:ext cx="108394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3200" b="1" dirty="0">
                <a:latin typeface="Arial" panose="020B0604020202020204" pitchFamily="34" charset="0"/>
                <a:cs typeface="Arial" panose="020B0604020202020204" pitchFamily="34" charset="0"/>
              </a:rPr>
              <a:t>Image</a:t>
            </a:r>
            <a:r>
              <a:rPr lang="ko-KR" alt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3200" b="1" dirty="0">
                <a:latin typeface="Arial" panose="020B0604020202020204" pitchFamily="34" charset="0"/>
                <a:cs typeface="Arial" panose="020B0604020202020204" pitchFamily="34" charset="0"/>
              </a:rPr>
              <a:t>Captioning w. Attention</a:t>
            </a:r>
          </a:p>
          <a:p>
            <a:r>
              <a:rPr lang="en-US" altLang="ko-KR" sz="24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[2. Attention model]</a:t>
            </a:r>
            <a:endParaRPr lang="ko-KR" altLang="en-US" sz="2400" b="1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B294EAE-EC78-4A5A-A9FE-579D25E2F2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6592" y="1360179"/>
            <a:ext cx="2619829" cy="467826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F8AC520-3553-447A-A733-862EAE7859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7065" y="1360179"/>
            <a:ext cx="4653973" cy="4498840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3F8FBF2D-2FF4-485E-BAE5-4BA664CC9C74}"/>
              </a:ext>
            </a:extLst>
          </p:cNvPr>
          <p:cNvSpPr/>
          <p:nvPr/>
        </p:nvSpPr>
        <p:spPr>
          <a:xfrm>
            <a:off x="6457896" y="5922612"/>
            <a:ext cx="32923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2) </a:t>
            </a:r>
            <a:r>
              <a:rPr lang="en-US" altLang="ko-KR" b="1" u="sng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Soft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Attention Mechanism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BFF0894-803E-4250-9BAC-E04B42D98ACF}"/>
              </a:ext>
            </a:extLst>
          </p:cNvPr>
          <p:cNvSpPr/>
          <p:nvPr/>
        </p:nvSpPr>
        <p:spPr>
          <a:xfrm>
            <a:off x="1719818" y="5922612"/>
            <a:ext cx="34333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1) </a:t>
            </a:r>
            <a:r>
              <a:rPr lang="en-US" altLang="ko-KR" b="1" u="sng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Hard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Attention Mechanism</a:t>
            </a:r>
          </a:p>
        </p:txBody>
      </p:sp>
    </p:spTree>
    <p:extLst>
      <p:ext uri="{BB962C8B-B14F-4D97-AF65-F5344CB8AC3E}">
        <p14:creationId xmlns:p14="http://schemas.microsoft.com/office/powerpoint/2010/main" val="87235870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95AC75D-F5AC-4B2C-8B5B-CCCF4609607B}"/>
                  </a:ext>
                </a:extLst>
              </p:cNvPr>
              <p:cNvSpPr txBox="1"/>
              <p:nvPr/>
            </p:nvSpPr>
            <p:spPr>
              <a:xfrm>
                <a:off x="6957864" y="2128002"/>
                <a:ext cx="4853361" cy="34163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è"/>
                </a:pPr>
                <a:r>
                  <a:rPr lang="ko-KR" altLang="en-US" sz="2400" dirty="0">
                    <a:sym typeface="Wingdings" panose="05000000000000000000" pitchFamily="2" charset="2"/>
                  </a:rPr>
                  <a:t>전</a:t>
                </a:r>
                <a:r>
                  <a:rPr lang="en-US" altLang="ko-KR" sz="2400" dirty="0">
                    <a:sym typeface="Wingdings" panose="05000000000000000000" pitchFamily="2" charset="2"/>
                  </a:rPr>
                  <a:t> </a:t>
                </a:r>
                <a:r>
                  <a:rPr lang="ko-KR" altLang="en-US" sz="2400" dirty="0">
                    <a:sym typeface="Wingdings" panose="05000000000000000000" pitchFamily="2" charset="2"/>
                  </a:rPr>
                  <a:t>단계의 </a:t>
                </a:r>
                <a:r>
                  <a:rPr lang="en-US" altLang="ko-KR" sz="2400" dirty="0">
                    <a:sym typeface="Wingdings" panose="05000000000000000000" pitchFamily="2" charset="2"/>
                  </a:rPr>
                  <a:t>hidden</a:t>
                </a:r>
                <a:r>
                  <a:rPr lang="ko-KR" altLang="en-US" sz="2400" dirty="0">
                    <a:sym typeface="Wingdings" panose="05000000000000000000" pitchFamily="2" charset="2"/>
                  </a:rPr>
                  <a:t> </a:t>
                </a:r>
                <a:r>
                  <a:rPr lang="en-US" altLang="ko-KR" sz="2400" dirty="0">
                    <a:sym typeface="Wingdings" panose="05000000000000000000" pitchFamily="2" charset="2"/>
                  </a:rPr>
                  <a:t>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b="1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altLang="ko-KR" sz="2400" b="1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𝒉</m:t>
                        </m:r>
                      </m:e>
                      <m:sub>
                        <m:r>
                          <a:rPr lang="en-US" altLang="ko-KR" sz="2400" b="1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𝒕</m:t>
                        </m:r>
                        <m:r>
                          <a:rPr lang="en-US" altLang="ko-KR" sz="2400" b="1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−</m:t>
                        </m:r>
                        <m:r>
                          <a:rPr lang="en-US" altLang="ko-KR" sz="2400" b="1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altLang="ko-KR" sz="2400" dirty="0">
                    <a:sym typeface="Wingdings" panose="05000000000000000000" pitchFamily="2" charset="2"/>
                  </a:rPr>
                  <a:t>, context vector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b="1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ko-KR" sz="2400" b="1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accPr>
                          <m:e>
                            <m:r>
                              <a:rPr lang="en-US" altLang="ko-KR" sz="2400" b="1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𝒛</m:t>
                            </m:r>
                          </m:e>
                        </m:acc>
                      </m:e>
                      <m:sub>
                        <m:r>
                          <a:rPr lang="en-US" altLang="ko-KR" sz="2400" b="1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𝒕</m:t>
                        </m:r>
                      </m:sub>
                    </m:sSub>
                  </m:oMath>
                </a14:m>
                <a:endParaRPr lang="en-US" altLang="ko-KR" sz="2400" dirty="0">
                  <a:sym typeface="Wingdings" panose="05000000000000000000" pitchFamily="2" charset="2"/>
                </a:endParaRPr>
              </a:p>
              <a:p>
                <a:pPr marL="285750" indent="-285750">
                  <a:buFont typeface="Wingdings" panose="05000000000000000000" pitchFamily="2" charset="2"/>
                  <a:buChar char="è"/>
                </a:pPr>
                <a14:m>
                  <m:oMath xmlns:m="http://schemas.openxmlformats.org/officeDocument/2006/math">
                    <m:r>
                      <a:rPr lang="en-US" altLang="ko-KR" sz="2400" b="1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𝑬</m:t>
                    </m:r>
                    <m:sSub>
                      <m:sSubPr>
                        <m:ctrlPr>
                          <a:rPr lang="en-US" altLang="ko-KR" sz="2400" b="1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altLang="ko-KR" sz="2400" b="1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𝒚</m:t>
                        </m:r>
                      </m:e>
                      <m:sub>
                        <m:r>
                          <a:rPr lang="en-US" altLang="ko-KR" sz="2400" b="1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𝒕</m:t>
                        </m:r>
                        <m:r>
                          <a:rPr lang="en-US" altLang="ko-KR" sz="2400" b="1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−</m:t>
                        </m:r>
                        <m:r>
                          <a:rPr lang="en-US" altLang="ko-KR" sz="2400" b="1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𝟏</m:t>
                        </m:r>
                      </m:sub>
                    </m:sSub>
                    <m:r>
                      <a:rPr lang="en-US" altLang="ko-KR" sz="2400" b="1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</m:oMath>
                </a14:m>
                <a:r>
                  <a:rPr lang="ko-KR" altLang="en-US" sz="2400" dirty="0"/>
                  <a:t>는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altLang="ko-KR" sz="24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𝑦</m:t>
                        </m:r>
                      </m:e>
                      <m:sub>
                        <m:r>
                          <a:rPr lang="en-US" altLang="ko-KR" sz="24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𝑡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ko-KR" altLang="en-US" sz="2400" dirty="0"/>
                  <a:t>를</a:t>
                </a:r>
                <a:r>
                  <a:rPr lang="en-US" altLang="ko-KR" sz="2400" dirty="0"/>
                  <a:t> embedding</a:t>
                </a:r>
                <a:r>
                  <a:rPr lang="ko-KR" altLang="en-US" sz="2400" dirty="0"/>
                  <a:t>한 </a:t>
                </a:r>
                <a:r>
                  <a:rPr lang="en-US" altLang="ko-KR" sz="2400" dirty="0"/>
                  <a:t>vector</a:t>
                </a:r>
              </a:p>
              <a:p>
                <a:pPr marL="285750" indent="-285750">
                  <a:buFont typeface="Wingdings" panose="05000000000000000000" pitchFamily="2" charset="2"/>
                  <a:buChar char="è"/>
                </a:pPr>
                <a:endParaRPr lang="en-US" altLang="ko-KR" sz="2400" dirty="0"/>
              </a:p>
              <a:p>
                <a:pPr marL="285750" indent="-285750">
                  <a:buFont typeface="Wingdings" panose="05000000000000000000" pitchFamily="2" charset="2"/>
                  <a:buChar char="è"/>
                </a:pPr>
                <a:endParaRPr lang="en-US" altLang="ko-KR" sz="2400" dirty="0"/>
              </a:p>
              <a:p>
                <a:pPr marL="285750" indent="-285750">
                  <a:buFont typeface="Wingdings" panose="05000000000000000000" pitchFamily="2" charset="2"/>
                  <a:buChar char="è"/>
                </a:pPr>
                <a:endParaRPr lang="en-US" altLang="ko-KR" sz="2400" dirty="0"/>
              </a:p>
              <a:p>
                <a:pPr marL="285750" indent="-285750">
                  <a:buFont typeface="Wingdings" panose="05000000000000000000" pitchFamily="2" charset="2"/>
                  <a:buChar char="è"/>
                </a:pPr>
                <a:r>
                  <a:rPr lang="ko-KR" altLang="en-US" sz="2400" dirty="0"/>
                  <a:t>세</a:t>
                </a:r>
                <a:r>
                  <a:rPr lang="en-US" altLang="ko-KR" sz="2400" dirty="0"/>
                  <a:t> </a:t>
                </a:r>
                <a:r>
                  <a:rPr lang="ko-KR" altLang="en-US" sz="2400" dirty="0"/>
                  <a:t>개의 </a:t>
                </a:r>
                <a:r>
                  <a:rPr lang="en-US" altLang="ko-KR" sz="2400" dirty="0"/>
                  <a:t>input</a:t>
                </a:r>
                <a:r>
                  <a:rPr lang="ko-KR" altLang="en-US" sz="2400" dirty="0"/>
                  <a:t>에</a:t>
                </a:r>
                <a:r>
                  <a:rPr lang="en-US" altLang="ko-KR" sz="2400" dirty="0"/>
                  <a:t> </a:t>
                </a:r>
                <a:r>
                  <a:rPr lang="ko-KR" altLang="en-US" sz="2400" dirty="0"/>
                  <a:t>의해 정해진 확률에 의해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b="1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altLang="ko-KR" sz="2400" b="1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𝒚</m:t>
                        </m:r>
                      </m:e>
                      <m:sub>
                        <m:r>
                          <a:rPr lang="en-US" altLang="ko-KR" sz="2400" b="1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ko-KR" altLang="en-US" sz="2400" dirty="0"/>
                  <a:t>가</a:t>
                </a:r>
                <a:r>
                  <a:rPr lang="en-US" altLang="ko-KR" sz="2400" dirty="0"/>
                  <a:t> </a:t>
                </a:r>
                <a:r>
                  <a:rPr lang="ko-KR" altLang="en-US" sz="2400" dirty="0"/>
                  <a:t>결정됨</a:t>
                </a:r>
                <a:endParaRPr lang="en-US" altLang="ko-KR" sz="24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95AC75D-F5AC-4B2C-8B5B-CCCF460960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7864" y="2128002"/>
                <a:ext cx="4853361" cy="3416320"/>
              </a:xfrm>
              <a:prstGeom prst="rect">
                <a:avLst/>
              </a:prstGeom>
              <a:blipFill>
                <a:blip r:embed="rId3"/>
                <a:stretch>
                  <a:fillRect l="-1631" t="-1426" r="-1004" b="-30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B36FC0A9-795A-414F-AEE6-CF0CD093376D}"/>
              </a:ext>
            </a:extLst>
          </p:cNvPr>
          <p:cNvSpPr txBox="1"/>
          <p:nvPr/>
        </p:nvSpPr>
        <p:spPr>
          <a:xfrm>
            <a:off x="320640" y="519059"/>
            <a:ext cx="108394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3200" b="1" dirty="0">
                <a:latin typeface="Arial" panose="020B0604020202020204" pitchFamily="34" charset="0"/>
                <a:cs typeface="Arial" panose="020B0604020202020204" pitchFamily="34" charset="0"/>
              </a:rPr>
              <a:t>Image</a:t>
            </a:r>
            <a:r>
              <a:rPr lang="ko-KR" alt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3200" b="1" dirty="0">
                <a:latin typeface="Arial" panose="020B0604020202020204" pitchFamily="34" charset="0"/>
                <a:cs typeface="Arial" panose="020B0604020202020204" pitchFamily="34" charset="0"/>
              </a:rPr>
              <a:t>Captioning w. Attention</a:t>
            </a:r>
          </a:p>
          <a:p>
            <a:r>
              <a:rPr lang="en-US" altLang="ko-KR" sz="28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[3. Decoder: LSTM]</a:t>
            </a:r>
            <a:endParaRPr lang="ko-KR" altLang="en-US" sz="2800" b="1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317316CE-4045-4229-B718-CAAA10F3B2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668" y="1534722"/>
            <a:ext cx="6364776" cy="460287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1ECD8C7-7463-4EC0-A05A-E71DA0A843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70295" y="2832941"/>
            <a:ext cx="515911" cy="48162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B11ECC6-E9AB-41BD-B616-82C592CF56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98767" y="3494529"/>
            <a:ext cx="515911" cy="48162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BA8A328-BC08-4A6B-9775-E0EA122717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9867" y="2832941"/>
            <a:ext cx="515911" cy="48162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8AC6B3E-1F0A-43C3-BCC4-9C52D13EB7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31083" y="4416908"/>
            <a:ext cx="515911" cy="48162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BC7B812-D664-4791-9878-BEBD716F6E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0858" y="3508494"/>
            <a:ext cx="515911" cy="481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045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A9F37A2E-BFF7-419E-84AB-FCC6BE95FC03}"/>
              </a:ext>
            </a:extLst>
          </p:cNvPr>
          <p:cNvSpPr txBox="1"/>
          <p:nvPr/>
        </p:nvSpPr>
        <p:spPr>
          <a:xfrm>
            <a:off x="320640" y="519059"/>
            <a:ext cx="108394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3200" b="1" dirty="0">
                <a:latin typeface="Arial" panose="020B0604020202020204" pitchFamily="34" charset="0"/>
                <a:cs typeface="Arial" panose="020B0604020202020204" pitchFamily="34" charset="0"/>
              </a:rPr>
              <a:t>Image</a:t>
            </a:r>
            <a:r>
              <a:rPr lang="ko-KR" alt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3200" b="1" dirty="0">
                <a:latin typeface="Arial" panose="020B0604020202020204" pitchFamily="34" charset="0"/>
                <a:cs typeface="Arial" panose="020B0604020202020204" pitchFamily="34" charset="0"/>
              </a:rPr>
              <a:t>Captioning w. Attention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7BF9833-7966-4CCE-8406-A051D18422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5600" y="1103834"/>
            <a:ext cx="7298055" cy="5465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48081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3AC089-5BDC-4F32-9DCF-23B218365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622" y="2694966"/>
            <a:ext cx="10515600" cy="1325563"/>
          </a:xfrm>
        </p:spPr>
        <p:txBody>
          <a:bodyPr/>
          <a:lstStyle/>
          <a:p>
            <a:pPr algn="ctr"/>
            <a:r>
              <a:rPr lang="en-US" altLang="ko-KR" dirty="0"/>
              <a:t>Thank</a:t>
            </a:r>
            <a:r>
              <a:rPr lang="ko-KR" altLang="en-US" dirty="0"/>
              <a:t> </a:t>
            </a:r>
            <a:r>
              <a:rPr lang="en-US" altLang="ko-KR" dirty="0"/>
              <a:t>you!!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039093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87A273-67F9-4959-9E00-2C06DA2381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RNN(Recurrent Neural Network)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643FB37-FC2D-40B0-9E80-DCD2D53EE1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7013" y="1690688"/>
            <a:ext cx="8217974" cy="331946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3C37937-C4CE-4407-8CF8-652FA80779F0}"/>
              </a:ext>
            </a:extLst>
          </p:cNvPr>
          <p:cNvSpPr txBox="1"/>
          <p:nvPr/>
        </p:nvSpPr>
        <p:spPr>
          <a:xfrm>
            <a:off x="1066800" y="5272207"/>
            <a:ext cx="958215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/>
              <a:t>매 </a:t>
            </a:r>
            <a:r>
              <a:rPr lang="en-US" altLang="ko-KR" sz="2800" dirty="0"/>
              <a:t>sequence</a:t>
            </a:r>
            <a:r>
              <a:rPr lang="ko-KR" altLang="en-US" sz="2800" dirty="0"/>
              <a:t>마다 동일 </a:t>
            </a:r>
            <a:r>
              <a:rPr lang="en-US" altLang="ko-KR" sz="2800" dirty="0"/>
              <a:t>task</a:t>
            </a:r>
            <a:r>
              <a:rPr lang="ko-KR" altLang="en-US" sz="2800" dirty="0"/>
              <a:t>가 적용됨 </a:t>
            </a:r>
            <a:endParaRPr lang="en-US" altLang="ko-KR" sz="2800" dirty="0"/>
          </a:p>
          <a:p>
            <a:pPr algn="ctr"/>
            <a:r>
              <a:rPr lang="en-US" altLang="ko-KR" sz="2800" dirty="0"/>
              <a:t>+</a:t>
            </a:r>
          </a:p>
          <a:p>
            <a:pPr algn="ctr"/>
            <a:r>
              <a:rPr lang="ko-KR" altLang="en-US" sz="2800" dirty="0"/>
              <a:t>현재의 출력 결과가 이전의 결과에 영향을 받음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096613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87A273-67F9-4959-9E00-2C06DA2381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RNN(Recurrent Neural Network)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643FB37-FC2D-40B0-9E80-DCD2D53EE1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7013" y="1690688"/>
            <a:ext cx="8217974" cy="331946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3C37937-C4CE-4407-8CF8-652FA80779F0}"/>
                  </a:ext>
                </a:extLst>
              </p:cNvPr>
              <p:cNvSpPr txBox="1"/>
              <p:nvPr/>
            </p:nvSpPr>
            <p:spPr>
              <a:xfrm>
                <a:off x="1304925" y="4919008"/>
                <a:ext cx="9582150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1" smtClean="0">
                          <a:latin typeface="Cambria Math" panose="02040503050406030204" pitchFamily="18" charset="0"/>
                        </a:rPr>
                        <m:t>𝑼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𝑤𝑒𝑖𝑔h𝑡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𝑖𝑛𝑝𝑢𝑡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altLang="ko-KR" sz="2400" b="1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1" i="1" smtClean="0"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US" altLang="ko-KR" sz="24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: 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h𝑖𝑑𝑑𝑒𝑛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𝑠𝑡𝑎𝑡𝑒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ko-KR" sz="2400" b="1" i="0" smtClean="0">
                          <a:latin typeface="Cambria Math" panose="02040503050406030204" pitchFamily="18" charset="0"/>
                        </a:rPr>
                        <m:t>𝐦𝐞𝐦𝐨𝐫𝐲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𝑛𝑒𝑡𝑤𝑜𝑟𝑘</m:t>
                      </m:r>
                    </m:oMath>
                  </m:oMathPara>
                </a14:m>
                <a:endParaRPr lang="en-US" altLang="ko-KR" sz="2400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1" i="0" smtClean="0">
                              <a:latin typeface="Cambria Math" panose="02040503050406030204" pitchFamily="18" charset="0"/>
                            </a:rPr>
                            <m:t>𝐬</m:t>
                          </m:r>
                        </m:e>
                        <m:sub>
                          <m:r>
                            <a:rPr lang="en-US" altLang="ko-KR" sz="2400" b="1" i="0" smtClean="0">
                              <a:latin typeface="Cambria Math" panose="02040503050406030204" pitchFamily="18" charset="0"/>
                            </a:rPr>
                            <m:t>𝐭</m:t>
                          </m:r>
                        </m:sub>
                      </m:sSub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  <m:sSub>
                            <m:sSubPr>
                              <m:ctrlP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  <m:sSub>
                            <m:sSubPr>
                              <m:ctrlP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: 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𝑡𝑎𝑛h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𝑜𝑟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𝑅𝑒𝐿𝑈</m:t>
                      </m:r>
                    </m:oMath>
                  </m:oMathPara>
                </a14:m>
                <a:endParaRPr lang="en-US" altLang="ko-KR" sz="2400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1" i="0" smtClean="0">
                              <a:latin typeface="Cambria Math" panose="02040503050406030204" pitchFamily="18" charset="0"/>
                            </a:rPr>
                            <m:t>𝐨</m:t>
                          </m:r>
                        </m:e>
                        <m:sub>
                          <m:r>
                            <a:rPr lang="en-US" altLang="ko-KR" sz="2400" b="1" i="0" smtClean="0">
                              <a:latin typeface="Cambria Math" panose="02040503050406030204" pitchFamily="18" charset="0"/>
                            </a:rPr>
                            <m:t>𝐭</m:t>
                          </m:r>
                        </m:sub>
                      </m:sSub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𝑠𝑜𝑓𝑡𝑚𝑎𝑥</m:t>
                      </m:r>
                      <m:d>
                        <m:d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  <m:sSub>
                            <m:sSubPr>
                              <m:ctrlP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𝑝𝑟𝑒𝑑𝑖𝑐𝑡𝑒𝑑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𝑜𝑢𝑡𝑝𝑢𝑡</m:t>
                      </m:r>
                    </m:oMath>
                  </m:oMathPara>
                </a14:m>
                <a:endParaRPr lang="en-US" altLang="ko-KR" sz="2400" b="0" dirty="0"/>
              </a:p>
              <a:p>
                <a:pPr algn="ctr"/>
                <a:r>
                  <a:rPr lang="en-US" altLang="ko-KR" sz="2400" dirty="0"/>
                  <a:t>U, V, W</a:t>
                </a:r>
                <a:r>
                  <a:rPr lang="ko-KR" altLang="en-US" sz="2400" dirty="0"/>
                  <a:t>가 모든 시간</a:t>
                </a:r>
                <a:r>
                  <a:rPr lang="en-US" altLang="ko-KR" sz="2400" dirty="0"/>
                  <a:t> step</a:t>
                </a:r>
                <a:r>
                  <a:rPr lang="ko-KR" altLang="en-US" sz="2400" dirty="0"/>
                  <a:t>에서 공유됨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3C37937-C4CE-4407-8CF8-652FA80779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4925" y="4919008"/>
                <a:ext cx="9582150" cy="1938992"/>
              </a:xfrm>
              <a:prstGeom prst="rect">
                <a:avLst/>
              </a:prstGeom>
              <a:blipFill>
                <a:blip r:embed="rId4"/>
                <a:stretch>
                  <a:fillRect b="-62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304287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87A273-67F9-4959-9E00-2C06DA2381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RNN(Recurrent Neural Network)</a:t>
            </a:r>
            <a:endParaRPr lang="ko-KR" altLang="en-US" dirty="0"/>
          </a:p>
        </p:txBody>
      </p:sp>
      <p:pic>
        <p:nvPicPr>
          <p:cNvPr id="1026" name="Picture 2" descr="https://cdn-images-1.medium.com/max/800/1*emVhY0kAJkZynNgFMZDLkg.png">
            <a:extLst>
              <a:ext uri="{FF2B5EF4-FFF2-40B4-BE49-F238E27FC236}">
                <a16:creationId xmlns:a16="http://schemas.microsoft.com/office/drawing/2014/main" id="{5CADA226-3391-439B-8772-5DE059FB8C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015" r="7074"/>
          <a:stretch/>
        </p:blipFill>
        <p:spPr bwMode="auto">
          <a:xfrm>
            <a:off x="1" y="4212582"/>
            <a:ext cx="12192000" cy="2265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51B6866-20D2-41B3-9F13-FE6D7A3E7521}"/>
                  </a:ext>
                </a:extLst>
              </p:cNvPr>
              <p:cNvSpPr txBox="1"/>
              <p:nvPr/>
            </p:nvSpPr>
            <p:spPr>
              <a:xfrm>
                <a:off x="1066800" y="1690688"/>
                <a:ext cx="7696200" cy="22835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ko-KR" sz="2400" dirty="0"/>
                  <a:t>BPTT with gradient</a:t>
                </a:r>
                <a:r>
                  <a:rPr lang="ko-KR" altLang="en-US" sz="2400" dirty="0"/>
                  <a:t> </a:t>
                </a:r>
                <a:r>
                  <a:rPr lang="en-US" altLang="ko-KR" sz="2400" dirty="0"/>
                  <a:t>of Error: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400" b="1" i="1" smtClean="0"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lang="en-US" altLang="ko-K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b="0" i="1"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400" b="0" i="1">
                              <a:latin typeface="Cambria Math" panose="02040503050406030204" pitchFamily="18" charset="0"/>
                            </a:rPr>
                            <m:t>t</m:t>
                          </m:r>
                        </m:sub>
                      </m:sSub>
                      <m:r>
                        <a:rPr lang="en-US" altLang="ko-KR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ko-K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𝑈</m:t>
                          </m:r>
                          <m:sSub>
                            <m:sSubPr>
                              <m:ctrlP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  <m:sSub>
                            <m:sSubPr>
                              <m:ctrlPr>
                                <a:rPr lang="en-US" altLang="ko-KR" sz="2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ko-KR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ko-KR" altLang="en-US" sz="2400" dirty="0"/>
              </a:p>
              <a:p>
                <a:endParaRPr lang="en-US" altLang="ko-KR" sz="6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20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r>
                            <a:rPr lang="ko-KR" altLang="en-US" sz="20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20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r>
                            <a:rPr lang="ko-KR" altLang="en-US" sz="20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e>
                            <m:sub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altLang="ko-KR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20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e>
                            <m:sub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r>
                            <a:rPr lang="ko-KR" altLang="en-US" sz="20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altLang="ko-KR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20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r>
                            <a:rPr lang="ko-KR" altLang="en-US" sz="20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i="1">
                              <a:latin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f>
                            <m:fPr>
                              <m:ctrlP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ko-KR" altLang="en-US" sz="20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altLang="ko-KR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000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ko-KR" altLang="en-US" sz="20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altLang="ko-KR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000" i="1">
                                      <a:latin typeface="Cambria Math" panose="02040503050406030204" pitchFamily="18" charset="0"/>
                                    </a:rPr>
                                    <m:t>𝑜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den>
                          </m:f>
                          <m:f>
                            <m:fPr>
                              <m:ctrlP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ko-KR" altLang="en-US" sz="20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altLang="ko-KR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000" i="1">
                                      <a:latin typeface="Cambria Math" panose="02040503050406030204" pitchFamily="18" charset="0"/>
                                    </a:rPr>
                                    <m:t>𝑜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ko-KR" altLang="en-US" sz="20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altLang="ko-KR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0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den>
                          </m:f>
                          <m:d>
                            <m:dPr>
                              <m:ctrlP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∏"/>
                                  <m:ctrlPr>
                                    <a:rPr lang="en-US" altLang="ko-KR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  <m:sup>
                                  <m:r>
                                    <a:rPr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  <m:e>
                                  <m:f>
                                    <m:fPr>
                                      <m:ctrlPr>
                                        <a:rPr lang="en-US" altLang="ko-KR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ko-KR" altLang="en-US" sz="2000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lang="en-US" altLang="ko-KR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20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ko-KR" altLang="en-US" sz="2000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lang="en-US" altLang="ko-KR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20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  <m:r>
                                            <a:rPr lang="en-US" altLang="ko-KR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nary>
                            </m:e>
                          </m:d>
                          <m:f>
                            <m:fPr>
                              <m:ctrlP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ko-KR" altLang="en-US" sz="20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altLang="ko-KR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0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ko-KR" altLang="en-US" sz="20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en-US" altLang="ko-KR" sz="2400" dirty="0"/>
              </a:p>
              <a:p>
                <a:endParaRPr lang="en-US" altLang="ko-KR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51B6866-20D2-41B3-9F13-FE6D7A3E75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800" y="1690688"/>
                <a:ext cx="7696200" cy="2283510"/>
              </a:xfrm>
              <a:prstGeom prst="rect">
                <a:avLst/>
              </a:prstGeom>
              <a:blipFill>
                <a:blip r:embed="rId4"/>
                <a:stretch>
                  <a:fillRect l="-1029" t="-21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직사각형 2">
            <a:extLst>
              <a:ext uri="{FF2B5EF4-FFF2-40B4-BE49-F238E27FC236}">
                <a16:creationId xmlns:a16="http://schemas.microsoft.com/office/drawing/2014/main" id="{EE204F0B-DF7B-4FA1-8C17-4FCC5EEB0232}"/>
              </a:ext>
            </a:extLst>
          </p:cNvPr>
          <p:cNvSpPr/>
          <p:nvPr/>
        </p:nvSpPr>
        <p:spPr>
          <a:xfrm>
            <a:off x="8763000" y="2600752"/>
            <a:ext cx="25908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>
                <a:sym typeface="Wingdings" panose="05000000000000000000" pitchFamily="2" charset="2"/>
              </a:rPr>
              <a:t> </a:t>
            </a:r>
            <a:r>
              <a:rPr lang="en-US" altLang="ko-KR" sz="2400" b="1" dirty="0"/>
              <a:t>Vanishing Gradient</a:t>
            </a:r>
            <a:endParaRPr lang="ko-KR" altLang="en-US" sz="2400" b="1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5FF1BC7-5CFE-4453-B93A-5AFAA7882375}"/>
              </a:ext>
            </a:extLst>
          </p:cNvPr>
          <p:cNvSpPr/>
          <p:nvPr/>
        </p:nvSpPr>
        <p:spPr>
          <a:xfrm>
            <a:off x="5999968" y="2500544"/>
            <a:ext cx="1640909" cy="12111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42214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그림 64">
            <a:extLst>
              <a:ext uri="{FF2B5EF4-FFF2-40B4-BE49-F238E27FC236}">
                <a16:creationId xmlns:a16="http://schemas.microsoft.com/office/drawing/2014/main" id="{36285467-24CE-41C8-A1B8-9547834E83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0028"/>
          <a:stretch/>
        </p:blipFill>
        <p:spPr>
          <a:xfrm>
            <a:off x="2081789" y="1837780"/>
            <a:ext cx="8028421" cy="3126132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281F4EB0-6152-410F-9380-B2B40C640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/>
              <a:t>LSTM(Long</a:t>
            </a:r>
            <a:r>
              <a:rPr lang="ko-KR" altLang="en-US" dirty="0"/>
              <a:t> </a:t>
            </a:r>
            <a:r>
              <a:rPr lang="en-US" altLang="ko-KR" dirty="0"/>
              <a:t>Short Term Memory)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E095E3C-CC84-4642-A136-1E8FD0616840}"/>
              </a:ext>
            </a:extLst>
          </p:cNvPr>
          <p:cNvSpPr txBox="1"/>
          <p:nvPr/>
        </p:nvSpPr>
        <p:spPr>
          <a:xfrm>
            <a:off x="704850" y="5505450"/>
            <a:ext cx="103251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Gate(forget/input/output)</a:t>
            </a:r>
            <a:r>
              <a:rPr lang="ko-KR" altLang="en-US" sz="2400" dirty="0"/>
              <a:t>와 </a:t>
            </a:r>
            <a:r>
              <a:rPr lang="en-US" altLang="ko-KR" sz="2400" b="1" dirty="0"/>
              <a:t>Cell state</a:t>
            </a:r>
            <a:r>
              <a:rPr lang="ko-KR" altLang="en-US" sz="2400" dirty="0"/>
              <a:t>를 사용하여 장기 의존성 데이터를 다룸 </a:t>
            </a:r>
            <a:r>
              <a:rPr lang="en-US" altLang="ko-KR" sz="2400" dirty="0"/>
              <a:t>– Gradient of Error</a:t>
            </a:r>
            <a:r>
              <a:rPr lang="ko-KR" altLang="en-US" sz="2400" dirty="0"/>
              <a:t>가 잘 전달되도록</a:t>
            </a:r>
            <a:r>
              <a:rPr lang="en-US" altLang="ko-KR" sz="2400" dirty="0"/>
              <a:t>!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8865947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제목 1">
            <a:extLst>
              <a:ext uri="{FF2B5EF4-FFF2-40B4-BE49-F238E27FC236}">
                <a16:creationId xmlns:a16="http://schemas.microsoft.com/office/drawing/2014/main" id="{5094B25D-7A08-4E7B-B08A-062335963A2B}"/>
              </a:ext>
            </a:extLst>
          </p:cNvPr>
          <p:cNvSpPr txBox="1">
            <a:spLocks/>
          </p:cNvSpPr>
          <p:nvPr/>
        </p:nvSpPr>
        <p:spPr>
          <a:xfrm>
            <a:off x="820317" y="603130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/>
              <a:t>LSTM(Long</a:t>
            </a:r>
            <a:r>
              <a:rPr lang="ko-KR" altLang="en-US" dirty="0"/>
              <a:t> </a:t>
            </a:r>
            <a:r>
              <a:rPr lang="en-US" altLang="ko-KR" dirty="0"/>
              <a:t>Short Term Memory)</a:t>
            </a:r>
          </a:p>
          <a:p>
            <a:r>
              <a:rPr lang="en-US" altLang="ko-KR" sz="3200" dirty="0"/>
              <a:t>-Cell</a:t>
            </a:r>
            <a:r>
              <a:rPr lang="ko-KR" altLang="en-US" sz="3200" dirty="0"/>
              <a:t> </a:t>
            </a:r>
            <a:r>
              <a:rPr lang="en-US" altLang="ko-KR" sz="3200" dirty="0"/>
              <a:t>State</a:t>
            </a:r>
            <a:endParaRPr lang="ko-KR" altLang="en-US" sz="3200" dirty="0"/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4B8B26C2-3898-4544-82CB-AE56CA6A4B70}"/>
              </a:ext>
            </a:extLst>
          </p:cNvPr>
          <p:cNvGrpSpPr/>
          <p:nvPr/>
        </p:nvGrpSpPr>
        <p:grpSpPr>
          <a:xfrm>
            <a:off x="1194584" y="1223707"/>
            <a:ext cx="6768147" cy="5024138"/>
            <a:chOff x="1207452" y="1209221"/>
            <a:chExt cx="6768147" cy="5024138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B4DB05DD-A2E0-4B2D-9BFF-A2D1B0F02B89}"/>
                </a:ext>
              </a:extLst>
            </p:cNvPr>
            <p:cNvGrpSpPr/>
            <p:nvPr/>
          </p:nvGrpSpPr>
          <p:grpSpPr>
            <a:xfrm>
              <a:off x="6601351" y="1209221"/>
              <a:ext cx="503243" cy="3552167"/>
              <a:chOff x="7231057" y="1238249"/>
              <a:chExt cx="503243" cy="3552167"/>
            </a:xfrm>
          </p:grpSpPr>
          <p:sp>
            <p:nvSpPr>
              <p:cNvPr id="80" name="화살표: 굽음 79">
                <a:extLst>
                  <a:ext uri="{FF2B5EF4-FFF2-40B4-BE49-F238E27FC236}">
                    <a16:creationId xmlns:a16="http://schemas.microsoft.com/office/drawing/2014/main" id="{20CFF52D-2866-44C5-9759-D4B03B6C5BD0}"/>
                  </a:ext>
                </a:extLst>
              </p:cNvPr>
              <p:cNvSpPr/>
              <p:nvPr/>
            </p:nvSpPr>
            <p:spPr>
              <a:xfrm rot="5400000" flipH="1">
                <a:off x="5647881" y="2821425"/>
                <a:ext cx="3552167" cy="385816"/>
              </a:xfrm>
              <a:prstGeom prst="bentArrow">
                <a:avLst>
                  <a:gd name="adj1" fmla="val 15371"/>
                  <a:gd name="adj2" fmla="val 20027"/>
                  <a:gd name="adj3" fmla="val 18133"/>
                  <a:gd name="adj4" fmla="val 43239"/>
                </a:avLst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1" name="직사각형 80">
                <a:extLst>
                  <a:ext uri="{FF2B5EF4-FFF2-40B4-BE49-F238E27FC236}">
                    <a16:creationId xmlns:a16="http://schemas.microsoft.com/office/drawing/2014/main" id="{0F9B7E6A-06E0-479D-B34B-51A62367676F}"/>
                  </a:ext>
                </a:extLst>
              </p:cNvPr>
              <p:cNvSpPr/>
              <p:nvPr/>
            </p:nvSpPr>
            <p:spPr>
              <a:xfrm>
                <a:off x="7362825" y="2181224"/>
                <a:ext cx="371475" cy="408612"/>
              </a:xfrm>
              <a:prstGeom prst="rect">
                <a:avLst/>
              </a:prstGeom>
              <a:solidFill>
                <a:srgbClr val="CADF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5" name="화살표: 굽음 44">
              <a:extLst>
                <a:ext uri="{FF2B5EF4-FFF2-40B4-BE49-F238E27FC236}">
                  <a16:creationId xmlns:a16="http://schemas.microsoft.com/office/drawing/2014/main" id="{68771C71-83DB-4B9C-A9CE-97B36B927BC9}"/>
                </a:ext>
              </a:extLst>
            </p:cNvPr>
            <p:cNvSpPr/>
            <p:nvPr/>
          </p:nvSpPr>
          <p:spPr>
            <a:xfrm flipV="1">
              <a:off x="6414762" y="2340992"/>
              <a:ext cx="1462309" cy="2478205"/>
            </a:xfrm>
            <a:prstGeom prst="bentArrow">
              <a:avLst>
                <a:gd name="adj1" fmla="val 5365"/>
                <a:gd name="adj2" fmla="val 5590"/>
                <a:gd name="adj3" fmla="val 6344"/>
                <a:gd name="adj4" fmla="val 13613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6" name="화살표: 위쪽 45">
              <a:extLst>
                <a:ext uri="{FF2B5EF4-FFF2-40B4-BE49-F238E27FC236}">
                  <a16:creationId xmlns:a16="http://schemas.microsoft.com/office/drawing/2014/main" id="{25E70746-7E49-4547-8BB2-F0AEDD2A35ED}"/>
                </a:ext>
              </a:extLst>
            </p:cNvPr>
            <p:cNvSpPr/>
            <p:nvPr/>
          </p:nvSpPr>
          <p:spPr>
            <a:xfrm>
              <a:off x="2833671" y="2542721"/>
              <a:ext cx="127296" cy="2210107"/>
            </a:xfrm>
            <a:prstGeom prst="up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7" name="화살표: 위쪽 46">
              <a:extLst>
                <a:ext uri="{FF2B5EF4-FFF2-40B4-BE49-F238E27FC236}">
                  <a16:creationId xmlns:a16="http://schemas.microsoft.com/office/drawing/2014/main" id="{5EED16FA-DE90-446A-BA27-A2F6C04E42A3}"/>
                </a:ext>
              </a:extLst>
            </p:cNvPr>
            <p:cNvSpPr/>
            <p:nvPr/>
          </p:nvSpPr>
          <p:spPr>
            <a:xfrm>
              <a:off x="4610391" y="2579858"/>
              <a:ext cx="127296" cy="2210107"/>
            </a:xfrm>
            <a:prstGeom prst="up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2554EADC-DD4B-4BF4-9AF2-789A95B2E968}"/>
                </a:ext>
              </a:extLst>
            </p:cNvPr>
            <p:cNvGrpSpPr/>
            <p:nvPr/>
          </p:nvGrpSpPr>
          <p:grpSpPr>
            <a:xfrm>
              <a:off x="2561168" y="3994034"/>
              <a:ext cx="676275" cy="466700"/>
              <a:chOff x="3190874" y="3375362"/>
              <a:chExt cx="676275" cy="466700"/>
            </a:xfrm>
          </p:grpSpPr>
          <p:sp>
            <p:nvSpPr>
              <p:cNvPr id="78" name="직사각형 77">
                <a:extLst>
                  <a:ext uri="{FF2B5EF4-FFF2-40B4-BE49-F238E27FC236}">
                    <a16:creationId xmlns:a16="http://schemas.microsoft.com/office/drawing/2014/main" id="{80B9C716-4B6F-4723-B289-D25ADBAA1117}"/>
                  </a:ext>
                </a:extLst>
              </p:cNvPr>
              <p:cNvSpPr/>
              <p:nvPr/>
            </p:nvSpPr>
            <p:spPr>
              <a:xfrm>
                <a:off x="3209925" y="3421701"/>
                <a:ext cx="628650" cy="420361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381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9" name="TextBox 78">
                    <a:extLst>
                      <a:ext uri="{FF2B5EF4-FFF2-40B4-BE49-F238E27FC236}">
                        <a16:creationId xmlns:a16="http://schemas.microsoft.com/office/drawing/2014/main" id="{058E5E52-87E6-407B-A814-BB612A792AA2}"/>
                      </a:ext>
                    </a:extLst>
                  </p:cNvPr>
                  <p:cNvSpPr txBox="1"/>
                  <p:nvPr/>
                </p:nvSpPr>
                <p:spPr>
                  <a:xfrm>
                    <a:off x="3190874" y="3375362"/>
                    <a:ext cx="676275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ko-KR" altLang="en-US" sz="2400" b="1" i="1" smtClean="0">
                              <a:latin typeface="Cambria Math" panose="02040503050406030204" pitchFamily="18" charset="0"/>
                            </a:rPr>
                            <m:t>𝝈</m:t>
                          </m:r>
                        </m:oMath>
                      </m:oMathPara>
                    </a14:m>
                    <a:endParaRPr lang="ko-KR" altLang="en-US" sz="1600" b="1" dirty="0"/>
                  </a:p>
                </p:txBody>
              </p:sp>
            </mc:Choice>
            <mc:Fallback xmlns="">
              <p:sp>
                <p:nvSpPr>
                  <p:cNvPr id="131" name="TextBox 130">
                    <a:extLst>
                      <a:ext uri="{FF2B5EF4-FFF2-40B4-BE49-F238E27FC236}">
                        <a16:creationId xmlns:a16="http://schemas.microsoft.com/office/drawing/2014/main" id="{DADAE282-FA29-4882-93F1-3B58CA0496B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90874" y="3375362"/>
                    <a:ext cx="676275" cy="461665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9FD79DAC-7BE6-4936-9C2B-3B58A41CC768}"/>
                </a:ext>
              </a:extLst>
            </p:cNvPr>
            <p:cNvGrpSpPr/>
            <p:nvPr/>
          </p:nvGrpSpPr>
          <p:grpSpPr>
            <a:xfrm>
              <a:off x="4280429" y="4021665"/>
              <a:ext cx="771524" cy="430889"/>
              <a:chOff x="4911724" y="3568063"/>
              <a:chExt cx="771524" cy="430889"/>
            </a:xfrm>
          </p:grpSpPr>
          <p:sp>
            <p:nvSpPr>
              <p:cNvPr id="76" name="직사각형 75">
                <a:extLst>
                  <a:ext uri="{FF2B5EF4-FFF2-40B4-BE49-F238E27FC236}">
                    <a16:creationId xmlns:a16="http://schemas.microsoft.com/office/drawing/2014/main" id="{515A44B1-A8A5-4FC9-8FC2-9EFAB0EAE008}"/>
                  </a:ext>
                </a:extLst>
              </p:cNvPr>
              <p:cNvSpPr/>
              <p:nvPr/>
            </p:nvSpPr>
            <p:spPr>
              <a:xfrm>
                <a:off x="4916485" y="3578591"/>
                <a:ext cx="766763" cy="420361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381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7" name="TextBox 76">
                    <a:extLst>
                      <a:ext uri="{FF2B5EF4-FFF2-40B4-BE49-F238E27FC236}">
                        <a16:creationId xmlns:a16="http://schemas.microsoft.com/office/drawing/2014/main" id="{21266C6E-1391-4AD4-B623-6A1CC8BA8A1E}"/>
                      </a:ext>
                    </a:extLst>
                  </p:cNvPr>
                  <p:cNvSpPr txBox="1"/>
                  <p:nvPr/>
                </p:nvSpPr>
                <p:spPr>
                  <a:xfrm>
                    <a:off x="4911724" y="3568063"/>
                    <a:ext cx="676275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  <m:t>𝒕𝒂𝒏𝒉</m:t>
                          </m:r>
                        </m:oMath>
                      </m:oMathPara>
                    </a14:m>
                    <a:endParaRPr lang="ko-KR" altLang="en-US" sz="1400" b="1" dirty="0"/>
                  </a:p>
                </p:txBody>
              </p:sp>
            </mc:Choice>
            <mc:Fallback xmlns="">
              <p:sp>
                <p:nvSpPr>
                  <p:cNvPr id="129" name="TextBox 128">
                    <a:extLst>
                      <a:ext uri="{FF2B5EF4-FFF2-40B4-BE49-F238E27FC236}">
                        <a16:creationId xmlns:a16="http://schemas.microsoft.com/office/drawing/2014/main" id="{A96CBDDA-8D57-450C-922F-244C03B5CE5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911724" y="3568063"/>
                    <a:ext cx="676275" cy="400110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901" r="-15315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50" name="순서도: 가산 접합 49">
              <a:extLst>
                <a:ext uri="{FF2B5EF4-FFF2-40B4-BE49-F238E27FC236}">
                  <a16:creationId xmlns:a16="http://schemas.microsoft.com/office/drawing/2014/main" id="{47835334-49B4-4F7F-A66F-E3D70A030F47}"/>
                </a:ext>
              </a:extLst>
            </p:cNvPr>
            <p:cNvSpPr/>
            <p:nvPr/>
          </p:nvSpPr>
          <p:spPr>
            <a:xfrm>
              <a:off x="4461404" y="3104466"/>
              <a:ext cx="409575" cy="371475"/>
            </a:xfrm>
            <a:prstGeom prst="flowChartSummingJunction">
              <a:avLst/>
            </a:prstGeom>
            <a:solidFill>
              <a:srgbClr val="C5E0B4"/>
            </a:solidFill>
            <a:ln w="3810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화살표: 굽음 50">
              <a:extLst>
                <a:ext uri="{FF2B5EF4-FFF2-40B4-BE49-F238E27FC236}">
                  <a16:creationId xmlns:a16="http://schemas.microsoft.com/office/drawing/2014/main" id="{9972F6FB-7623-40BD-B7CD-EB9CF72DECB9}"/>
                </a:ext>
              </a:extLst>
            </p:cNvPr>
            <p:cNvSpPr/>
            <p:nvPr/>
          </p:nvSpPr>
          <p:spPr>
            <a:xfrm>
              <a:off x="3703270" y="3218997"/>
              <a:ext cx="718466" cy="1599149"/>
            </a:xfrm>
            <a:prstGeom prst="bentArrow">
              <a:avLst>
                <a:gd name="adj1" fmla="val 5365"/>
                <a:gd name="adj2" fmla="val 5590"/>
                <a:gd name="adj3" fmla="val 10321"/>
                <a:gd name="adj4" fmla="val 13613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52" name="순서도: 가산 접합 51">
              <a:extLst>
                <a:ext uri="{FF2B5EF4-FFF2-40B4-BE49-F238E27FC236}">
                  <a16:creationId xmlns:a16="http://schemas.microsoft.com/office/drawing/2014/main" id="{76164E3B-685F-4C53-B5AD-81B55922CD59}"/>
                </a:ext>
              </a:extLst>
            </p:cNvPr>
            <p:cNvSpPr/>
            <p:nvPr/>
          </p:nvSpPr>
          <p:spPr>
            <a:xfrm>
              <a:off x="6259248" y="3104466"/>
              <a:ext cx="409575" cy="371475"/>
            </a:xfrm>
            <a:prstGeom prst="flowChartSummingJunction">
              <a:avLst/>
            </a:prstGeom>
            <a:solidFill>
              <a:srgbClr val="C5E0B4"/>
            </a:solidFill>
            <a:ln w="3810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D43410B4-F8F6-4DD2-A905-A31313C300D8}"/>
                </a:ext>
              </a:extLst>
            </p:cNvPr>
            <p:cNvGrpSpPr/>
            <p:nvPr/>
          </p:nvGrpSpPr>
          <p:grpSpPr>
            <a:xfrm>
              <a:off x="6075894" y="2579858"/>
              <a:ext cx="771524" cy="421364"/>
              <a:chOff x="4911724" y="3568063"/>
              <a:chExt cx="771524" cy="421364"/>
            </a:xfrm>
          </p:grpSpPr>
          <p:sp>
            <p:nvSpPr>
              <p:cNvPr id="74" name="타원 73">
                <a:extLst>
                  <a:ext uri="{FF2B5EF4-FFF2-40B4-BE49-F238E27FC236}">
                    <a16:creationId xmlns:a16="http://schemas.microsoft.com/office/drawing/2014/main" id="{C7FE5010-A524-4E10-96FC-F737A60E60DC}"/>
                  </a:ext>
                </a:extLst>
              </p:cNvPr>
              <p:cNvSpPr/>
              <p:nvPr/>
            </p:nvSpPr>
            <p:spPr>
              <a:xfrm>
                <a:off x="4916485" y="3569066"/>
                <a:ext cx="766763" cy="420361"/>
              </a:xfrm>
              <a:prstGeom prst="ellips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5" name="TextBox 74">
                    <a:extLst>
                      <a:ext uri="{FF2B5EF4-FFF2-40B4-BE49-F238E27FC236}">
                        <a16:creationId xmlns:a16="http://schemas.microsoft.com/office/drawing/2014/main" id="{28078A86-F809-4E61-9EE5-7C3A3617FBC6}"/>
                      </a:ext>
                    </a:extLst>
                  </p:cNvPr>
                  <p:cNvSpPr txBox="1"/>
                  <p:nvPr/>
                </p:nvSpPr>
                <p:spPr>
                  <a:xfrm>
                    <a:off x="4911724" y="3568063"/>
                    <a:ext cx="676275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  <m:t>𝒕𝒂𝒏𝒉</m:t>
                          </m:r>
                        </m:oMath>
                      </m:oMathPara>
                    </a14:m>
                    <a:endParaRPr lang="ko-KR" altLang="en-US" sz="1400" b="1" dirty="0"/>
                  </a:p>
                </p:txBody>
              </p:sp>
            </mc:Choice>
            <mc:Fallback xmlns="">
              <p:sp>
                <p:nvSpPr>
                  <p:cNvPr id="127" name="TextBox 126">
                    <a:extLst>
                      <a:ext uri="{FF2B5EF4-FFF2-40B4-BE49-F238E27FC236}">
                        <a16:creationId xmlns:a16="http://schemas.microsoft.com/office/drawing/2014/main" id="{55334B58-1228-41B0-AB28-C66A42B1E89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911724" y="3568063"/>
                    <a:ext cx="676275" cy="400110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r="-16216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9B8F83A1-3101-4BB4-8EAA-77666171FDD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395973" y="3987414"/>
              <a:ext cx="676715" cy="487722"/>
            </a:xfrm>
            <a:prstGeom prst="rect">
              <a:avLst/>
            </a:prstGeom>
          </p:spPr>
        </p:pic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44AC89CD-76B0-47AF-BCB1-EF4EF7D65EB7}"/>
                </a:ext>
              </a:extLst>
            </p:cNvPr>
            <p:cNvGrpSpPr/>
            <p:nvPr/>
          </p:nvGrpSpPr>
          <p:grpSpPr>
            <a:xfrm>
              <a:off x="1489604" y="3208633"/>
              <a:ext cx="4760914" cy="1609514"/>
              <a:chOff x="2119310" y="3237661"/>
              <a:chExt cx="4760914" cy="1609514"/>
            </a:xfrm>
          </p:grpSpPr>
          <p:sp>
            <p:nvSpPr>
              <p:cNvPr id="72" name="화살표: 굽음 71">
                <a:extLst>
                  <a:ext uri="{FF2B5EF4-FFF2-40B4-BE49-F238E27FC236}">
                    <a16:creationId xmlns:a16="http://schemas.microsoft.com/office/drawing/2014/main" id="{7C81DC9B-1965-4D49-9534-03C2A8D1F7AE}"/>
                  </a:ext>
                </a:extLst>
              </p:cNvPr>
              <p:cNvSpPr/>
              <p:nvPr/>
            </p:nvSpPr>
            <p:spPr>
              <a:xfrm rot="16200000" flipV="1">
                <a:off x="3471783" y="2068290"/>
                <a:ext cx="1426412" cy="4131357"/>
              </a:xfrm>
              <a:prstGeom prst="bentArrow">
                <a:avLst>
                  <a:gd name="adj1" fmla="val 5006"/>
                  <a:gd name="adj2" fmla="val 2503"/>
                  <a:gd name="adj3" fmla="val 6344"/>
                  <a:gd name="adj4" fmla="val 14581"/>
                </a:avLst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3" name="화살표: 굽음 72">
                <a:extLst>
                  <a:ext uri="{FF2B5EF4-FFF2-40B4-BE49-F238E27FC236}">
                    <a16:creationId xmlns:a16="http://schemas.microsoft.com/office/drawing/2014/main" id="{D0F26DA3-9144-41CD-B181-D916AC124A8E}"/>
                  </a:ext>
                </a:extLst>
              </p:cNvPr>
              <p:cNvSpPr/>
              <p:nvPr/>
            </p:nvSpPr>
            <p:spPr>
              <a:xfrm>
                <a:off x="6181045" y="3237661"/>
                <a:ext cx="699179" cy="838828"/>
              </a:xfrm>
              <a:prstGeom prst="bentArrow">
                <a:avLst>
                  <a:gd name="adj1" fmla="val 9289"/>
                  <a:gd name="adj2" fmla="val 12480"/>
                  <a:gd name="adj3" fmla="val 15092"/>
                  <a:gd name="adj4" fmla="val 21242"/>
                </a:avLst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56" name="그림 55">
              <a:extLst>
                <a:ext uri="{FF2B5EF4-FFF2-40B4-BE49-F238E27FC236}">
                  <a16:creationId xmlns:a16="http://schemas.microsoft.com/office/drawing/2014/main" id="{69C01A96-D55B-4EA1-8F06-89286E2C4DD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256980" y="3977859"/>
              <a:ext cx="676715" cy="487722"/>
            </a:xfrm>
            <a:prstGeom prst="rect">
              <a:avLst/>
            </a:prstGeom>
          </p:spPr>
        </p:pic>
        <p:sp>
          <p:nvSpPr>
            <p:cNvPr id="57" name="화살표: 굽음 56">
              <a:extLst>
                <a:ext uri="{FF2B5EF4-FFF2-40B4-BE49-F238E27FC236}">
                  <a16:creationId xmlns:a16="http://schemas.microsoft.com/office/drawing/2014/main" id="{1DA85426-5981-4C8E-9923-2054B7781445}"/>
                </a:ext>
              </a:extLst>
            </p:cNvPr>
            <p:cNvSpPr/>
            <p:nvPr/>
          </p:nvSpPr>
          <p:spPr>
            <a:xfrm>
              <a:off x="2409270" y="4743421"/>
              <a:ext cx="1492469" cy="1489938"/>
            </a:xfrm>
            <a:prstGeom prst="bentArrow">
              <a:avLst>
                <a:gd name="adj1" fmla="val 5854"/>
                <a:gd name="adj2" fmla="val 2343"/>
                <a:gd name="adj3" fmla="val 25000"/>
                <a:gd name="adj4" fmla="val 18222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11D1F8CB-066C-42E9-BD89-F131801C61AB}"/>
                    </a:ext>
                  </a:extLst>
                </p:cNvPr>
                <p:cNvSpPr txBox="1"/>
                <p:nvPr/>
              </p:nvSpPr>
              <p:spPr>
                <a:xfrm>
                  <a:off x="4254255" y="3557245"/>
                  <a:ext cx="376254" cy="37805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̃"/>
                                <m:ctrlP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𝑪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𝒕</m:t>
                            </m:r>
                          </m:sub>
                        </m:sSub>
                      </m:oMath>
                    </m:oMathPara>
                  </a14:m>
                  <a:endParaRPr lang="ko-KR" altLang="en-US" b="1" dirty="0"/>
                </a:p>
              </p:txBody>
            </p:sp>
          </mc:Choice>
          <mc:Fallback xmlns="">
            <p:sp>
              <p:nvSpPr>
                <p:cNvPr id="114" name="TextBox 113">
                  <a:extLst>
                    <a:ext uri="{FF2B5EF4-FFF2-40B4-BE49-F238E27FC236}">
                      <a16:creationId xmlns:a16="http://schemas.microsoft.com/office/drawing/2014/main" id="{D442E300-D898-4B6C-BD2A-E8DBCA68C3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54255" y="3557245"/>
                  <a:ext cx="376254" cy="378052"/>
                </a:xfrm>
                <a:prstGeom prst="rect">
                  <a:avLst/>
                </a:prstGeom>
                <a:blipFill>
                  <a:blip r:embed="rId7"/>
                  <a:stretch>
                    <a:fillRect t="-634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89A9AEDC-23F3-49A9-9C90-77136A3980CC}"/>
                    </a:ext>
                  </a:extLst>
                </p:cNvPr>
                <p:cNvSpPr txBox="1"/>
                <p:nvPr/>
              </p:nvSpPr>
              <p:spPr>
                <a:xfrm>
                  <a:off x="1207452" y="4365635"/>
                  <a:ext cx="37625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𝒉</m:t>
                            </m:r>
                          </m:e>
                          <m:sub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𝒕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ko-KR" altLang="en-US" b="1" dirty="0"/>
                </a:p>
              </p:txBody>
            </p:sp>
          </mc:Choice>
          <mc:Fallback xmlns="">
            <p:sp>
              <p:nvSpPr>
                <p:cNvPr id="117" name="TextBox 116">
                  <a:extLst>
                    <a:ext uri="{FF2B5EF4-FFF2-40B4-BE49-F238E27FC236}">
                      <a16:creationId xmlns:a16="http://schemas.microsoft.com/office/drawing/2014/main" id="{32936588-0BC1-4E12-869D-E8B541C61C7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07452" y="4365635"/>
                  <a:ext cx="376254" cy="369332"/>
                </a:xfrm>
                <a:prstGeom prst="rect">
                  <a:avLst/>
                </a:prstGeom>
                <a:blipFill>
                  <a:blip r:embed="rId8"/>
                  <a:stretch>
                    <a:fillRect r="-57377" b="-327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0F90305D-7020-4F8B-91FE-EEEA04E27BD9}"/>
                    </a:ext>
                  </a:extLst>
                </p:cNvPr>
                <p:cNvSpPr txBox="1"/>
                <p:nvPr/>
              </p:nvSpPr>
              <p:spPr>
                <a:xfrm>
                  <a:off x="7599345" y="4365635"/>
                  <a:ext cx="37625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𝒉</m:t>
                            </m:r>
                          </m:e>
                          <m:sub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𝒕</m:t>
                            </m:r>
                          </m:sub>
                        </m:sSub>
                      </m:oMath>
                    </m:oMathPara>
                  </a14:m>
                  <a:endParaRPr lang="ko-KR" altLang="en-US" b="1" dirty="0"/>
                </a:p>
              </p:txBody>
            </p:sp>
          </mc:Choice>
          <mc:Fallback xmlns="">
            <p:sp>
              <p:nvSpPr>
                <p:cNvPr id="118" name="TextBox 117">
                  <a:extLst>
                    <a:ext uri="{FF2B5EF4-FFF2-40B4-BE49-F238E27FC236}">
                      <a16:creationId xmlns:a16="http://schemas.microsoft.com/office/drawing/2014/main" id="{2AFC73AB-B3A8-4EBF-AE4A-F80C4FD7ABC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99345" y="4365635"/>
                  <a:ext cx="376254" cy="369332"/>
                </a:xfrm>
                <a:prstGeom prst="rect">
                  <a:avLst/>
                </a:prstGeom>
                <a:blipFill>
                  <a:blip r:embed="rId9"/>
                  <a:stretch>
                    <a:fillRect b="-163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24D12203-455C-4EF8-9741-C616EBD632E5}"/>
                    </a:ext>
                  </a:extLst>
                </p:cNvPr>
                <p:cNvSpPr txBox="1"/>
                <p:nvPr/>
              </p:nvSpPr>
              <p:spPr>
                <a:xfrm>
                  <a:off x="5513894" y="2869397"/>
                  <a:ext cx="37625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𝒐</m:t>
                            </m:r>
                          </m:e>
                          <m:sub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𝒕</m:t>
                            </m:r>
                          </m:sub>
                        </m:sSub>
                      </m:oMath>
                    </m:oMathPara>
                  </a14:m>
                  <a:endParaRPr lang="ko-KR" altLang="en-US" b="1" dirty="0"/>
                </a:p>
              </p:txBody>
            </p:sp>
          </mc:Choice>
          <mc:Fallback xmlns="">
            <p:sp>
              <p:nvSpPr>
                <p:cNvPr id="119" name="TextBox 118">
                  <a:extLst>
                    <a:ext uri="{FF2B5EF4-FFF2-40B4-BE49-F238E27FC236}">
                      <a16:creationId xmlns:a16="http://schemas.microsoft.com/office/drawing/2014/main" id="{5927F98E-B8CC-423E-9141-B512090ACFD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13894" y="2869397"/>
                  <a:ext cx="376254" cy="369332"/>
                </a:xfrm>
                <a:prstGeom prst="rect">
                  <a:avLst/>
                </a:prstGeom>
                <a:blipFill>
                  <a:blip r:embed="rId10"/>
                  <a:stretch>
                    <a:fillRect b="-166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AC72F502-3D0B-4E2A-B514-28F365800902}"/>
                    </a:ext>
                  </a:extLst>
                </p:cNvPr>
                <p:cNvSpPr txBox="1"/>
                <p:nvPr/>
              </p:nvSpPr>
              <p:spPr>
                <a:xfrm>
                  <a:off x="3367964" y="3105753"/>
                  <a:ext cx="37625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e>
                          <m:sub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𝒕</m:t>
                            </m:r>
                          </m:sub>
                        </m:sSub>
                      </m:oMath>
                    </m:oMathPara>
                  </a14:m>
                  <a:endParaRPr lang="ko-KR" altLang="en-US" b="1" dirty="0"/>
                </a:p>
              </p:txBody>
            </p:sp>
          </mc:Choice>
          <mc:Fallback xmlns="">
            <p:sp>
              <p:nvSpPr>
                <p:cNvPr id="120" name="TextBox 119">
                  <a:extLst>
                    <a:ext uri="{FF2B5EF4-FFF2-40B4-BE49-F238E27FC236}">
                      <a16:creationId xmlns:a16="http://schemas.microsoft.com/office/drawing/2014/main" id="{5632790C-AE52-4D57-9D81-C3D6D9684AE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67964" y="3105753"/>
                  <a:ext cx="376254" cy="369332"/>
                </a:xfrm>
                <a:prstGeom prst="rect">
                  <a:avLst/>
                </a:prstGeom>
                <a:blipFill>
                  <a:blip r:embed="rId11"/>
                  <a:stretch>
                    <a:fillRect b="-163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14AB821C-911F-4C5A-ACDA-2AFC6D4E36F0}"/>
                    </a:ext>
                  </a:extLst>
                </p:cNvPr>
                <p:cNvSpPr txBox="1"/>
                <p:nvPr/>
              </p:nvSpPr>
              <p:spPr>
                <a:xfrm>
                  <a:off x="2502304" y="3105753"/>
                  <a:ext cx="37625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𝒇</m:t>
                            </m:r>
                          </m:e>
                          <m:sub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𝒕</m:t>
                            </m:r>
                          </m:sub>
                        </m:sSub>
                      </m:oMath>
                    </m:oMathPara>
                  </a14:m>
                  <a:endParaRPr lang="ko-KR" altLang="en-US" b="1" dirty="0"/>
                </a:p>
              </p:txBody>
            </p:sp>
          </mc:Choice>
          <mc:Fallback xmlns="">
            <p:sp>
              <p:nvSpPr>
                <p:cNvPr id="121" name="TextBox 120">
                  <a:extLst>
                    <a:ext uri="{FF2B5EF4-FFF2-40B4-BE49-F238E27FC236}">
                      <a16:creationId xmlns:a16="http://schemas.microsoft.com/office/drawing/2014/main" id="{4CA16CFB-A71C-4F93-8D65-77982AF246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02304" y="3105753"/>
                  <a:ext cx="376254" cy="369332"/>
                </a:xfrm>
                <a:prstGeom prst="rect">
                  <a:avLst/>
                </a:prstGeom>
                <a:blipFill>
                  <a:blip r:embed="rId12"/>
                  <a:stretch>
                    <a:fillRect l="-4839" b="-1639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B1B150AA-20B4-40A8-AE1E-56F125509E38}"/>
                    </a:ext>
                  </a:extLst>
                </p:cNvPr>
                <p:cNvSpPr txBox="1"/>
                <p:nvPr/>
              </p:nvSpPr>
              <p:spPr>
                <a:xfrm>
                  <a:off x="2033016" y="5791749"/>
                  <a:ext cx="37625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𝒕</m:t>
                            </m:r>
                          </m:sub>
                        </m:sSub>
                      </m:oMath>
                    </m:oMathPara>
                  </a14:m>
                  <a:endParaRPr lang="ko-KR" altLang="en-US" b="1" dirty="0"/>
                </a:p>
              </p:txBody>
            </p:sp>
          </mc:Choice>
          <mc:Fallback xmlns="">
            <p:sp>
              <p:nvSpPr>
                <p:cNvPr id="122" name="TextBox 121">
                  <a:extLst>
                    <a:ext uri="{FF2B5EF4-FFF2-40B4-BE49-F238E27FC236}">
                      <a16:creationId xmlns:a16="http://schemas.microsoft.com/office/drawing/2014/main" id="{40F03FDE-670C-4F6C-A2AD-4F48A837A6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33016" y="5791749"/>
                  <a:ext cx="376254" cy="369332"/>
                </a:xfrm>
                <a:prstGeom prst="rect">
                  <a:avLst/>
                </a:prstGeom>
                <a:blipFill>
                  <a:blip r:embed="rId13"/>
                  <a:stretch>
                    <a:fillRect b="-163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F94987CE-BEB4-4505-BD56-459316489F1F}"/>
                    </a:ext>
                  </a:extLst>
                </p:cNvPr>
                <p:cNvSpPr txBox="1"/>
                <p:nvPr/>
              </p:nvSpPr>
              <p:spPr>
                <a:xfrm>
                  <a:off x="6490488" y="1242038"/>
                  <a:ext cx="37625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𝒉</m:t>
                            </m:r>
                          </m:e>
                          <m:sub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𝒕</m:t>
                            </m:r>
                          </m:sub>
                        </m:sSub>
                      </m:oMath>
                    </m:oMathPara>
                  </a14:m>
                  <a:endParaRPr lang="ko-KR" altLang="en-US" b="1" dirty="0"/>
                </a:p>
              </p:txBody>
            </p:sp>
          </mc:Choice>
          <mc:Fallback xmlns="">
            <p:sp>
              <p:nvSpPr>
                <p:cNvPr id="123" name="TextBox 122">
                  <a:extLst>
                    <a:ext uri="{FF2B5EF4-FFF2-40B4-BE49-F238E27FC236}">
                      <a16:creationId xmlns:a16="http://schemas.microsoft.com/office/drawing/2014/main" id="{6F1CA23E-06B5-4220-AD3B-190FE33C08D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90488" y="1242038"/>
                  <a:ext cx="376254" cy="369332"/>
                </a:xfrm>
                <a:prstGeom prst="rect">
                  <a:avLst/>
                </a:prstGeom>
                <a:blipFill>
                  <a:blip r:embed="rId14"/>
                  <a:stretch>
                    <a:fillRect b="-166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6" name="사각형: 둥근 모서리 65">
              <a:extLst>
                <a:ext uri="{FF2B5EF4-FFF2-40B4-BE49-F238E27FC236}">
                  <a16:creationId xmlns:a16="http://schemas.microsoft.com/office/drawing/2014/main" id="{9626423C-BEB5-4E60-B4E3-3D233F704D36}"/>
                </a:ext>
              </a:extLst>
            </p:cNvPr>
            <p:cNvSpPr/>
            <p:nvPr/>
          </p:nvSpPr>
          <p:spPr>
            <a:xfrm>
              <a:off x="1986491" y="1741535"/>
              <a:ext cx="5359400" cy="3467100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  <a:alpha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화살표: 오른쪽 66">
              <a:extLst>
                <a:ext uri="{FF2B5EF4-FFF2-40B4-BE49-F238E27FC236}">
                  <a16:creationId xmlns:a16="http://schemas.microsoft.com/office/drawing/2014/main" id="{3FC8CC99-200D-4795-8212-82F293B06622}"/>
                </a:ext>
              </a:extLst>
            </p:cNvPr>
            <p:cNvSpPr/>
            <p:nvPr/>
          </p:nvSpPr>
          <p:spPr>
            <a:xfrm>
              <a:off x="1489605" y="2276022"/>
              <a:ext cx="6353175" cy="161925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순서도: 가산 접합 67">
              <a:extLst>
                <a:ext uri="{FF2B5EF4-FFF2-40B4-BE49-F238E27FC236}">
                  <a16:creationId xmlns:a16="http://schemas.microsoft.com/office/drawing/2014/main" id="{897F77D3-B793-4E80-BCE6-3111F5AAF861}"/>
                </a:ext>
              </a:extLst>
            </p:cNvPr>
            <p:cNvSpPr/>
            <p:nvPr/>
          </p:nvSpPr>
          <p:spPr>
            <a:xfrm>
              <a:off x="2694519" y="2171246"/>
              <a:ext cx="409575" cy="371475"/>
            </a:xfrm>
            <a:prstGeom prst="flowChartSummingJunction">
              <a:avLst/>
            </a:prstGeom>
            <a:solidFill>
              <a:srgbClr val="C5E0B4"/>
            </a:solidFill>
            <a:ln w="3810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순서도: 논리합 68">
              <a:extLst>
                <a:ext uri="{FF2B5EF4-FFF2-40B4-BE49-F238E27FC236}">
                  <a16:creationId xmlns:a16="http://schemas.microsoft.com/office/drawing/2014/main" id="{E1FD0B49-533E-44DF-95E2-DB22821FE6BA}"/>
                </a:ext>
              </a:extLst>
            </p:cNvPr>
            <p:cNvSpPr/>
            <p:nvPr/>
          </p:nvSpPr>
          <p:spPr>
            <a:xfrm>
              <a:off x="4461404" y="2171246"/>
              <a:ext cx="409575" cy="371475"/>
            </a:xfrm>
            <a:prstGeom prst="flowChartOr">
              <a:avLst/>
            </a:prstGeom>
            <a:solidFill>
              <a:srgbClr val="C5E0B4"/>
            </a:solidFill>
            <a:ln w="3810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BAAE9DAD-B8E9-4D49-9DFD-B519D5DD5F08}"/>
                    </a:ext>
                  </a:extLst>
                </p:cNvPr>
                <p:cNvSpPr txBox="1"/>
                <p:nvPr/>
              </p:nvSpPr>
              <p:spPr>
                <a:xfrm>
                  <a:off x="1256226" y="1933600"/>
                  <a:ext cx="37625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𝑪</m:t>
                            </m:r>
                          </m:e>
                          <m:sub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𝒕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ko-KR" altLang="en-US" b="1" dirty="0"/>
                </a:p>
              </p:txBody>
            </p:sp>
          </mc:Choice>
          <mc:Fallback xmlns="">
            <p:sp>
              <p:nvSpPr>
                <p:cNvPr id="115" name="TextBox 114">
                  <a:extLst>
                    <a:ext uri="{FF2B5EF4-FFF2-40B4-BE49-F238E27FC236}">
                      <a16:creationId xmlns:a16="http://schemas.microsoft.com/office/drawing/2014/main" id="{6D54B029-09D8-4F7E-9253-95BD2EBF05F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56226" y="1933600"/>
                  <a:ext cx="376254" cy="369332"/>
                </a:xfrm>
                <a:prstGeom prst="rect">
                  <a:avLst/>
                </a:prstGeom>
                <a:blipFill>
                  <a:blip r:embed="rId15"/>
                  <a:stretch>
                    <a:fillRect r="-59016" b="-327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5C9BA47F-547A-4F1A-A8DE-CE6813893A08}"/>
                    </a:ext>
                  </a:extLst>
                </p:cNvPr>
                <p:cNvSpPr txBox="1"/>
                <p:nvPr/>
              </p:nvSpPr>
              <p:spPr>
                <a:xfrm>
                  <a:off x="7553403" y="1940981"/>
                  <a:ext cx="37625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𝑪</m:t>
                            </m:r>
                          </m:e>
                          <m:sub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𝒕</m:t>
                            </m:r>
                          </m:sub>
                        </m:sSub>
                      </m:oMath>
                    </m:oMathPara>
                  </a14:m>
                  <a:endParaRPr lang="ko-KR" altLang="en-US" b="1" dirty="0"/>
                </a:p>
              </p:txBody>
            </p:sp>
          </mc:Choice>
          <mc:Fallback xmlns="">
            <p:sp>
              <p:nvSpPr>
                <p:cNvPr id="116" name="TextBox 115">
                  <a:extLst>
                    <a:ext uri="{FF2B5EF4-FFF2-40B4-BE49-F238E27FC236}">
                      <a16:creationId xmlns:a16="http://schemas.microsoft.com/office/drawing/2014/main" id="{19D8BA0F-1052-442F-9DE6-7778A551909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53403" y="1940981"/>
                  <a:ext cx="376254" cy="369332"/>
                </a:xfrm>
                <a:prstGeom prst="rect">
                  <a:avLst/>
                </a:prstGeom>
                <a:blipFill>
                  <a:blip r:embed="rId16"/>
                  <a:stretch>
                    <a:fillRect b="-163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148A2083-7C86-40CB-9CD0-959EA166CDDB}"/>
              </a:ext>
            </a:extLst>
          </p:cNvPr>
          <p:cNvSpPr txBox="1"/>
          <p:nvPr/>
        </p:nvSpPr>
        <p:spPr>
          <a:xfrm>
            <a:off x="138505" y="2467793"/>
            <a:ext cx="1835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Memory Cell</a:t>
            </a:r>
            <a:endParaRPr lang="ko-KR" altLang="en-US" dirty="0"/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E37E4CC8-69BA-4161-9168-2510A17BDFE3}"/>
              </a:ext>
            </a:extLst>
          </p:cNvPr>
          <p:cNvCxnSpPr>
            <a:cxnSpLocks/>
            <a:stCxn id="3" idx="0"/>
          </p:cNvCxnSpPr>
          <p:nvPr/>
        </p:nvCxnSpPr>
        <p:spPr>
          <a:xfrm flipV="1">
            <a:off x="1056064" y="2225085"/>
            <a:ext cx="233732" cy="242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1CF54C95-544D-41AB-8157-D4CC8C8A8F3D}"/>
              </a:ext>
            </a:extLst>
          </p:cNvPr>
          <p:cNvSpPr txBox="1"/>
          <p:nvPr/>
        </p:nvSpPr>
        <p:spPr>
          <a:xfrm>
            <a:off x="219371" y="4870107"/>
            <a:ext cx="1835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Hidden State</a:t>
            </a:r>
            <a:endParaRPr lang="ko-KR" altLang="en-US" dirty="0"/>
          </a:p>
        </p:txBody>
      </p: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76B9A201-6488-41C2-BE37-70F7D5686590}"/>
              </a:ext>
            </a:extLst>
          </p:cNvPr>
          <p:cNvCxnSpPr>
            <a:cxnSpLocks/>
          </p:cNvCxnSpPr>
          <p:nvPr/>
        </p:nvCxnSpPr>
        <p:spPr>
          <a:xfrm flipV="1">
            <a:off x="1014554" y="4654521"/>
            <a:ext cx="233732" cy="242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91180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2658DE0D-E8F5-412D-809F-7CA9AE49120F}"/>
              </a:ext>
            </a:extLst>
          </p:cNvPr>
          <p:cNvGrpSpPr/>
          <p:nvPr/>
        </p:nvGrpSpPr>
        <p:grpSpPr>
          <a:xfrm>
            <a:off x="6601351" y="1209221"/>
            <a:ext cx="503243" cy="3552167"/>
            <a:chOff x="7231057" y="1238249"/>
            <a:chExt cx="503243" cy="3552167"/>
          </a:xfrm>
        </p:grpSpPr>
        <p:sp>
          <p:nvSpPr>
            <p:cNvPr id="4" name="화살표: 굽음 3">
              <a:extLst>
                <a:ext uri="{FF2B5EF4-FFF2-40B4-BE49-F238E27FC236}">
                  <a16:creationId xmlns:a16="http://schemas.microsoft.com/office/drawing/2014/main" id="{AC871032-DBDD-4F70-B396-C5B08170716C}"/>
                </a:ext>
              </a:extLst>
            </p:cNvPr>
            <p:cNvSpPr/>
            <p:nvPr/>
          </p:nvSpPr>
          <p:spPr>
            <a:xfrm rot="5400000" flipH="1">
              <a:off x="5647881" y="2821425"/>
              <a:ext cx="3552167" cy="385816"/>
            </a:xfrm>
            <a:prstGeom prst="bentArrow">
              <a:avLst>
                <a:gd name="adj1" fmla="val 15371"/>
                <a:gd name="adj2" fmla="val 20027"/>
                <a:gd name="adj3" fmla="val 18133"/>
                <a:gd name="adj4" fmla="val 43239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042A821-8A71-4038-BD43-FC88DBB116C9}"/>
                </a:ext>
              </a:extLst>
            </p:cNvPr>
            <p:cNvSpPr/>
            <p:nvPr/>
          </p:nvSpPr>
          <p:spPr>
            <a:xfrm>
              <a:off x="7362825" y="2181224"/>
              <a:ext cx="371475" cy="408612"/>
            </a:xfrm>
            <a:prstGeom prst="rect">
              <a:avLst/>
            </a:prstGeom>
            <a:solidFill>
              <a:srgbClr val="CADF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화살표: 굽음 5">
            <a:extLst>
              <a:ext uri="{FF2B5EF4-FFF2-40B4-BE49-F238E27FC236}">
                <a16:creationId xmlns:a16="http://schemas.microsoft.com/office/drawing/2014/main" id="{8966050F-EE6B-44D0-A926-4C2415AC6553}"/>
              </a:ext>
            </a:extLst>
          </p:cNvPr>
          <p:cNvSpPr/>
          <p:nvPr/>
        </p:nvSpPr>
        <p:spPr>
          <a:xfrm flipV="1">
            <a:off x="6414762" y="2340992"/>
            <a:ext cx="1462309" cy="2478205"/>
          </a:xfrm>
          <a:prstGeom prst="bentArrow">
            <a:avLst>
              <a:gd name="adj1" fmla="val 5365"/>
              <a:gd name="adj2" fmla="val 5590"/>
              <a:gd name="adj3" fmla="val 6344"/>
              <a:gd name="adj4" fmla="val 13613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화살표: 위쪽 7">
            <a:extLst>
              <a:ext uri="{FF2B5EF4-FFF2-40B4-BE49-F238E27FC236}">
                <a16:creationId xmlns:a16="http://schemas.microsoft.com/office/drawing/2014/main" id="{D9BFE838-EC5E-44F9-86C8-5057D1B2C521}"/>
              </a:ext>
            </a:extLst>
          </p:cNvPr>
          <p:cNvSpPr/>
          <p:nvPr/>
        </p:nvSpPr>
        <p:spPr>
          <a:xfrm>
            <a:off x="4610391" y="2579858"/>
            <a:ext cx="127296" cy="2210107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7D5AB68E-4B94-4F0E-A9FA-EECC5BBDED49}"/>
              </a:ext>
            </a:extLst>
          </p:cNvPr>
          <p:cNvGrpSpPr/>
          <p:nvPr/>
        </p:nvGrpSpPr>
        <p:grpSpPr>
          <a:xfrm>
            <a:off x="4280429" y="4021665"/>
            <a:ext cx="771524" cy="430889"/>
            <a:chOff x="4911724" y="3568063"/>
            <a:chExt cx="771524" cy="430889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9D744257-E842-49CB-8C5B-D1AB1F9EAAC8}"/>
                </a:ext>
              </a:extLst>
            </p:cNvPr>
            <p:cNvSpPr/>
            <p:nvPr/>
          </p:nvSpPr>
          <p:spPr>
            <a:xfrm>
              <a:off x="4916485" y="3578591"/>
              <a:ext cx="766763" cy="42036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A394CA4F-5C36-4854-BE05-E8280134F205}"/>
                    </a:ext>
                  </a:extLst>
                </p:cNvPr>
                <p:cNvSpPr txBox="1"/>
                <p:nvPr/>
              </p:nvSpPr>
              <p:spPr>
                <a:xfrm>
                  <a:off x="4911724" y="3568063"/>
                  <a:ext cx="676275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  <m:t>𝒕𝒂𝒏𝒉</m:t>
                        </m:r>
                      </m:oMath>
                    </m:oMathPara>
                  </a14:m>
                  <a:endParaRPr lang="ko-KR" altLang="en-US" sz="1400" b="1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A394CA4F-5C36-4854-BE05-E8280134F20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11724" y="3568063"/>
                  <a:ext cx="676275" cy="400110"/>
                </a:xfrm>
                <a:prstGeom prst="rect">
                  <a:avLst/>
                </a:prstGeom>
                <a:blipFill>
                  <a:blip r:embed="rId3"/>
                  <a:stretch>
                    <a:fillRect r="-1621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5" name="순서도: 가산 접합 14">
            <a:extLst>
              <a:ext uri="{FF2B5EF4-FFF2-40B4-BE49-F238E27FC236}">
                <a16:creationId xmlns:a16="http://schemas.microsoft.com/office/drawing/2014/main" id="{173050EB-FDDB-4917-8667-136A6613F96A}"/>
              </a:ext>
            </a:extLst>
          </p:cNvPr>
          <p:cNvSpPr/>
          <p:nvPr/>
        </p:nvSpPr>
        <p:spPr>
          <a:xfrm>
            <a:off x="4461404" y="3104466"/>
            <a:ext cx="409575" cy="371475"/>
          </a:xfrm>
          <a:prstGeom prst="flowChartSummingJunction">
            <a:avLst/>
          </a:prstGeom>
          <a:solidFill>
            <a:srgbClr val="C5E0B4"/>
          </a:solidFill>
          <a:ln w="381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화살표: 굽음 15">
            <a:extLst>
              <a:ext uri="{FF2B5EF4-FFF2-40B4-BE49-F238E27FC236}">
                <a16:creationId xmlns:a16="http://schemas.microsoft.com/office/drawing/2014/main" id="{6EDBF653-D0E8-4023-AF7D-E42999C4E7AB}"/>
              </a:ext>
            </a:extLst>
          </p:cNvPr>
          <p:cNvSpPr/>
          <p:nvPr/>
        </p:nvSpPr>
        <p:spPr>
          <a:xfrm>
            <a:off x="3703270" y="3218997"/>
            <a:ext cx="718466" cy="1599149"/>
          </a:xfrm>
          <a:prstGeom prst="bentArrow">
            <a:avLst>
              <a:gd name="adj1" fmla="val 5365"/>
              <a:gd name="adj2" fmla="val 5590"/>
              <a:gd name="adj3" fmla="val 10321"/>
              <a:gd name="adj4" fmla="val 13613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순서도: 가산 접합 16">
            <a:extLst>
              <a:ext uri="{FF2B5EF4-FFF2-40B4-BE49-F238E27FC236}">
                <a16:creationId xmlns:a16="http://schemas.microsoft.com/office/drawing/2014/main" id="{962ECA5A-5D8F-4F90-A8B8-90655CCD2164}"/>
              </a:ext>
            </a:extLst>
          </p:cNvPr>
          <p:cNvSpPr/>
          <p:nvPr/>
        </p:nvSpPr>
        <p:spPr>
          <a:xfrm>
            <a:off x="6259248" y="3104466"/>
            <a:ext cx="409575" cy="371475"/>
          </a:xfrm>
          <a:prstGeom prst="flowChartSummingJunction">
            <a:avLst/>
          </a:prstGeom>
          <a:solidFill>
            <a:srgbClr val="C5E0B4"/>
          </a:solidFill>
          <a:ln w="381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9B05919A-CDCD-4552-BCEB-E4BE4CDBA6CF}"/>
              </a:ext>
            </a:extLst>
          </p:cNvPr>
          <p:cNvGrpSpPr/>
          <p:nvPr/>
        </p:nvGrpSpPr>
        <p:grpSpPr>
          <a:xfrm>
            <a:off x="6075894" y="2579858"/>
            <a:ext cx="771524" cy="421364"/>
            <a:chOff x="4911724" y="3568063"/>
            <a:chExt cx="771524" cy="421364"/>
          </a:xfrm>
        </p:grpSpPr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7A5DFA46-1342-4E17-BACC-B787A534D1C3}"/>
                </a:ext>
              </a:extLst>
            </p:cNvPr>
            <p:cNvSpPr/>
            <p:nvPr/>
          </p:nvSpPr>
          <p:spPr>
            <a:xfrm>
              <a:off x="4916485" y="3569066"/>
              <a:ext cx="766763" cy="420361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22670C87-17EB-489D-912B-92E0AC7EAE87}"/>
                    </a:ext>
                  </a:extLst>
                </p:cNvPr>
                <p:cNvSpPr txBox="1"/>
                <p:nvPr/>
              </p:nvSpPr>
              <p:spPr>
                <a:xfrm>
                  <a:off x="4911724" y="3568063"/>
                  <a:ext cx="676275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  <m:t>𝒕𝒂𝒏𝒉</m:t>
                        </m:r>
                      </m:oMath>
                    </m:oMathPara>
                  </a14:m>
                  <a:endParaRPr lang="ko-KR" altLang="en-US" sz="1400" b="1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22670C87-17EB-489D-912B-92E0AC7EAE8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11724" y="3568063"/>
                  <a:ext cx="676275" cy="400110"/>
                </a:xfrm>
                <a:prstGeom prst="rect">
                  <a:avLst/>
                </a:prstGeom>
                <a:blipFill>
                  <a:blip r:embed="rId4"/>
                  <a:stretch>
                    <a:fillRect l="-901" r="-15315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21" name="그림 20">
            <a:extLst>
              <a:ext uri="{FF2B5EF4-FFF2-40B4-BE49-F238E27FC236}">
                <a16:creationId xmlns:a16="http://schemas.microsoft.com/office/drawing/2014/main" id="{86849702-533D-466B-AEA2-692ED85CF5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95973" y="3987414"/>
            <a:ext cx="676715" cy="487722"/>
          </a:xfrm>
          <a:prstGeom prst="rect">
            <a:avLst/>
          </a:prstGeom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40615608-041E-44E3-9965-5B1860378893}"/>
              </a:ext>
            </a:extLst>
          </p:cNvPr>
          <p:cNvGrpSpPr/>
          <p:nvPr/>
        </p:nvGrpSpPr>
        <p:grpSpPr>
          <a:xfrm>
            <a:off x="2989420" y="3234805"/>
            <a:ext cx="3251573" cy="1583341"/>
            <a:chOff x="2119310" y="3263833"/>
            <a:chExt cx="4747008" cy="1583342"/>
          </a:xfrm>
        </p:grpSpPr>
        <p:sp>
          <p:nvSpPr>
            <p:cNvPr id="23" name="화살표: 굽음 22">
              <a:extLst>
                <a:ext uri="{FF2B5EF4-FFF2-40B4-BE49-F238E27FC236}">
                  <a16:creationId xmlns:a16="http://schemas.microsoft.com/office/drawing/2014/main" id="{FFF2C906-4ADF-4835-86D6-0612C16EF3C8}"/>
                </a:ext>
              </a:extLst>
            </p:cNvPr>
            <p:cNvSpPr/>
            <p:nvPr/>
          </p:nvSpPr>
          <p:spPr>
            <a:xfrm rot="16200000" flipV="1">
              <a:off x="3471783" y="2068290"/>
              <a:ext cx="1426412" cy="4131357"/>
            </a:xfrm>
            <a:prstGeom prst="bentArrow">
              <a:avLst>
                <a:gd name="adj1" fmla="val 5006"/>
                <a:gd name="adj2" fmla="val 2503"/>
                <a:gd name="adj3" fmla="val 6344"/>
                <a:gd name="adj4" fmla="val 14581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4" name="화살표: 굽음 23">
              <a:extLst>
                <a:ext uri="{FF2B5EF4-FFF2-40B4-BE49-F238E27FC236}">
                  <a16:creationId xmlns:a16="http://schemas.microsoft.com/office/drawing/2014/main" id="{A0645B03-EFB7-445B-9E12-22349ABE9CCF}"/>
                </a:ext>
              </a:extLst>
            </p:cNvPr>
            <p:cNvSpPr/>
            <p:nvPr/>
          </p:nvSpPr>
          <p:spPr>
            <a:xfrm>
              <a:off x="6135260" y="3263833"/>
              <a:ext cx="731058" cy="812656"/>
            </a:xfrm>
            <a:prstGeom prst="bentArrow">
              <a:avLst>
                <a:gd name="adj1" fmla="val 14995"/>
                <a:gd name="adj2" fmla="val 12480"/>
                <a:gd name="adj3" fmla="val 15092"/>
                <a:gd name="adj4" fmla="val 21242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25" name="그림 24">
            <a:extLst>
              <a:ext uri="{FF2B5EF4-FFF2-40B4-BE49-F238E27FC236}">
                <a16:creationId xmlns:a16="http://schemas.microsoft.com/office/drawing/2014/main" id="{F490CA20-06A1-4082-B5D2-20972A1C08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6980" y="3977859"/>
            <a:ext cx="676715" cy="48772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C40DAF5-1895-4256-8CAF-35DB741F2ADC}"/>
                  </a:ext>
                </a:extLst>
              </p:cNvPr>
              <p:cNvSpPr txBox="1"/>
              <p:nvPr/>
            </p:nvSpPr>
            <p:spPr>
              <a:xfrm>
                <a:off x="4254255" y="3557245"/>
                <a:ext cx="376254" cy="3780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altLang="ko-KR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1" i="1" smtClean="0"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e>
                          </m:acc>
                        </m:e>
                        <m:sub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</m:oMath>
                  </m:oMathPara>
                </a14:m>
                <a:endParaRPr lang="ko-KR" altLang="en-US" b="1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C40DAF5-1895-4256-8CAF-35DB741F2A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4255" y="3557245"/>
                <a:ext cx="376254" cy="378052"/>
              </a:xfrm>
              <a:prstGeom prst="rect">
                <a:avLst/>
              </a:prstGeom>
              <a:blipFill>
                <a:blip r:embed="rId6"/>
                <a:stretch>
                  <a:fillRect t="-645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AEE1591-5B46-4BF3-99D5-3601A782223B}"/>
                  </a:ext>
                </a:extLst>
              </p:cNvPr>
              <p:cNvSpPr txBox="1"/>
              <p:nvPr/>
            </p:nvSpPr>
            <p:spPr>
              <a:xfrm>
                <a:off x="1207452" y="4365635"/>
                <a:ext cx="37625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b="1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AEE1591-5B46-4BF3-99D5-3601A78222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7452" y="4365635"/>
                <a:ext cx="376254" cy="369332"/>
              </a:xfrm>
              <a:prstGeom prst="rect">
                <a:avLst/>
              </a:prstGeom>
              <a:blipFill>
                <a:blip r:embed="rId7"/>
                <a:stretch>
                  <a:fillRect r="-56452" b="-327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64D0AC5-79F4-4714-BE8E-DD7B12B60DAC}"/>
                  </a:ext>
                </a:extLst>
              </p:cNvPr>
              <p:cNvSpPr txBox="1"/>
              <p:nvPr/>
            </p:nvSpPr>
            <p:spPr>
              <a:xfrm>
                <a:off x="7599345" y="4365635"/>
                <a:ext cx="37625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</m:oMath>
                  </m:oMathPara>
                </a14:m>
                <a:endParaRPr lang="ko-KR" altLang="en-US" b="1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64D0AC5-79F4-4714-BE8E-DD7B12B60D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9345" y="4365635"/>
                <a:ext cx="376254" cy="369332"/>
              </a:xfrm>
              <a:prstGeom prst="rect">
                <a:avLst/>
              </a:prstGeom>
              <a:blipFill>
                <a:blip r:embed="rId8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7C5C335F-7B05-40A5-9B4B-B368DF03D66D}"/>
                  </a:ext>
                </a:extLst>
              </p:cNvPr>
              <p:cNvSpPr txBox="1"/>
              <p:nvPr/>
            </p:nvSpPr>
            <p:spPr>
              <a:xfrm>
                <a:off x="5513894" y="2869397"/>
                <a:ext cx="37625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𝒐</m:t>
                          </m:r>
                        </m:e>
                        <m:sub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</m:oMath>
                  </m:oMathPara>
                </a14:m>
                <a:endParaRPr lang="ko-KR" altLang="en-US" b="1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7C5C335F-7B05-40A5-9B4B-B368DF03D6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3894" y="2869397"/>
                <a:ext cx="376254" cy="369332"/>
              </a:xfrm>
              <a:prstGeom prst="rect">
                <a:avLst/>
              </a:prstGeom>
              <a:blipFill>
                <a:blip r:embed="rId9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1FCF80C-9E5A-496A-8B93-4B4D34A9EF9C}"/>
                  </a:ext>
                </a:extLst>
              </p:cNvPr>
              <p:cNvSpPr txBox="1"/>
              <p:nvPr/>
            </p:nvSpPr>
            <p:spPr>
              <a:xfrm>
                <a:off x="3367964" y="3105753"/>
                <a:ext cx="37625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e>
                        <m:sub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</m:oMath>
                  </m:oMathPara>
                </a14:m>
                <a:endParaRPr lang="ko-KR" altLang="en-US" b="1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1FCF80C-9E5A-496A-8B93-4B4D34A9EF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7964" y="3105753"/>
                <a:ext cx="376254" cy="369332"/>
              </a:xfrm>
              <a:prstGeom prst="rect">
                <a:avLst/>
              </a:prstGeom>
              <a:blipFill>
                <a:blip r:embed="rId10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05F074B-211F-4CE3-8272-9C273A502B2A}"/>
                  </a:ext>
                </a:extLst>
              </p:cNvPr>
              <p:cNvSpPr txBox="1"/>
              <p:nvPr/>
            </p:nvSpPr>
            <p:spPr>
              <a:xfrm>
                <a:off x="2502304" y="3105753"/>
                <a:ext cx="37625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𝒇</m:t>
                          </m:r>
                        </m:e>
                        <m:sub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</m:oMath>
                  </m:oMathPara>
                </a14:m>
                <a:endParaRPr lang="ko-KR" altLang="en-US" b="1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05F074B-211F-4CE3-8272-9C273A502B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2304" y="3105753"/>
                <a:ext cx="376254" cy="369332"/>
              </a:xfrm>
              <a:prstGeom prst="rect">
                <a:avLst/>
              </a:prstGeom>
              <a:blipFill>
                <a:blip r:embed="rId11"/>
                <a:stretch>
                  <a:fillRect l="-4839" b="-1639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1635AB2-EDDF-4221-BF7C-5CC40F1534B5}"/>
                  </a:ext>
                </a:extLst>
              </p:cNvPr>
              <p:cNvSpPr txBox="1"/>
              <p:nvPr/>
            </p:nvSpPr>
            <p:spPr>
              <a:xfrm>
                <a:off x="2033016" y="5791749"/>
                <a:ext cx="37625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</m:oMath>
                  </m:oMathPara>
                </a14:m>
                <a:endParaRPr lang="ko-KR" altLang="en-US" b="1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1635AB2-EDDF-4221-BF7C-5CC40F1534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3016" y="5791749"/>
                <a:ext cx="376254" cy="369332"/>
              </a:xfrm>
              <a:prstGeom prst="rect">
                <a:avLst/>
              </a:prstGeom>
              <a:blipFill>
                <a:blip r:embed="rId12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033DF53-305E-45C3-8AA0-2BBBF8CFB4AC}"/>
                  </a:ext>
                </a:extLst>
              </p:cNvPr>
              <p:cNvSpPr txBox="1"/>
              <p:nvPr/>
            </p:nvSpPr>
            <p:spPr>
              <a:xfrm>
                <a:off x="6490488" y="1242038"/>
                <a:ext cx="37625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</m:oMath>
                  </m:oMathPara>
                </a14:m>
                <a:endParaRPr lang="ko-KR" altLang="en-US" b="1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033DF53-305E-45C3-8AA0-2BBBF8CFB4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0488" y="1242038"/>
                <a:ext cx="376254" cy="369332"/>
              </a:xfrm>
              <a:prstGeom prst="rect">
                <a:avLst/>
              </a:prstGeom>
              <a:blipFill>
                <a:blip r:embed="rId13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화살표: 오른쪽 35">
            <a:extLst>
              <a:ext uri="{FF2B5EF4-FFF2-40B4-BE49-F238E27FC236}">
                <a16:creationId xmlns:a16="http://schemas.microsoft.com/office/drawing/2014/main" id="{040C8056-8C6D-4B7D-A58F-B86C03E97EFA}"/>
              </a:ext>
            </a:extLst>
          </p:cNvPr>
          <p:cNvSpPr/>
          <p:nvPr/>
        </p:nvSpPr>
        <p:spPr>
          <a:xfrm>
            <a:off x="1489605" y="2276022"/>
            <a:ext cx="6353175" cy="16192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순서도: 가산 접합 36">
            <a:extLst>
              <a:ext uri="{FF2B5EF4-FFF2-40B4-BE49-F238E27FC236}">
                <a16:creationId xmlns:a16="http://schemas.microsoft.com/office/drawing/2014/main" id="{F9C7011B-7832-42CE-826D-2492590B1EB2}"/>
              </a:ext>
            </a:extLst>
          </p:cNvPr>
          <p:cNvSpPr/>
          <p:nvPr/>
        </p:nvSpPr>
        <p:spPr>
          <a:xfrm>
            <a:off x="2694519" y="2171246"/>
            <a:ext cx="409575" cy="371475"/>
          </a:xfrm>
          <a:prstGeom prst="flowChartSummingJunction">
            <a:avLst/>
          </a:prstGeom>
          <a:solidFill>
            <a:srgbClr val="C5E0B4"/>
          </a:solidFill>
          <a:ln w="381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순서도: 논리합 37">
            <a:extLst>
              <a:ext uri="{FF2B5EF4-FFF2-40B4-BE49-F238E27FC236}">
                <a16:creationId xmlns:a16="http://schemas.microsoft.com/office/drawing/2014/main" id="{6AFFC442-9FA7-4C77-888C-A8CBD8A219A9}"/>
              </a:ext>
            </a:extLst>
          </p:cNvPr>
          <p:cNvSpPr/>
          <p:nvPr/>
        </p:nvSpPr>
        <p:spPr>
          <a:xfrm>
            <a:off x="4461404" y="2171246"/>
            <a:ext cx="409575" cy="371475"/>
          </a:xfrm>
          <a:prstGeom prst="flowChartOr">
            <a:avLst/>
          </a:prstGeom>
          <a:solidFill>
            <a:srgbClr val="C5E0B4"/>
          </a:solidFill>
          <a:ln w="381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CB653B2-3614-4C87-A3E6-1BBF8BBD766B}"/>
                  </a:ext>
                </a:extLst>
              </p:cNvPr>
              <p:cNvSpPr txBox="1"/>
              <p:nvPr/>
            </p:nvSpPr>
            <p:spPr>
              <a:xfrm>
                <a:off x="1256226" y="1933600"/>
                <a:ext cx="37625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b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b="1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CB653B2-3614-4C87-A3E6-1BBF8BBD76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6226" y="1933600"/>
                <a:ext cx="376254" cy="369332"/>
              </a:xfrm>
              <a:prstGeom prst="rect">
                <a:avLst/>
              </a:prstGeom>
              <a:blipFill>
                <a:blip r:embed="rId14"/>
                <a:stretch>
                  <a:fillRect r="-56452" b="-327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9C7785CC-939D-4A00-B637-207E0EE93E28}"/>
                  </a:ext>
                </a:extLst>
              </p:cNvPr>
              <p:cNvSpPr txBox="1"/>
              <p:nvPr/>
            </p:nvSpPr>
            <p:spPr>
              <a:xfrm>
                <a:off x="7553403" y="1940981"/>
                <a:ext cx="37625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b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</m:oMath>
                  </m:oMathPara>
                </a14:m>
                <a:endParaRPr lang="ko-KR" altLang="en-US" b="1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9C7785CC-939D-4A00-B637-207E0EE93E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3403" y="1940981"/>
                <a:ext cx="376254" cy="369332"/>
              </a:xfrm>
              <a:prstGeom prst="rect">
                <a:avLst/>
              </a:prstGeom>
              <a:blipFill>
                <a:blip r:embed="rId15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EA426724-E157-4ADE-87A1-57E13BE17736}"/>
              </a:ext>
            </a:extLst>
          </p:cNvPr>
          <p:cNvSpPr/>
          <p:nvPr/>
        </p:nvSpPr>
        <p:spPr>
          <a:xfrm>
            <a:off x="1986491" y="1741535"/>
            <a:ext cx="5359400" cy="3467100"/>
          </a:xfrm>
          <a:prstGeom prst="roundRect">
            <a:avLst/>
          </a:prstGeom>
          <a:solidFill>
            <a:schemeClr val="accent5">
              <a:lumMod val="40000"/>
              <a:lumOff val="6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A8DE0591-D36A-4E87-BB56-A82F0BCF5FA4}"/>
              </a:ext>
            </a:extLst>
          </p:cNvPr>
          <p:cNvGrpSpPr/>
          <p:nvPr/>
        </p:nvGrpSpPr>
        <p:grpSpPr>
          <a:xfrm>
            <a:off x="1489605" y="2542721"/>
            <a:ext cx="1747838" cy="3700163"/>
            <a:chOff x="1489605" y="2542721"/>
            <a:chExt cx="1747838" cy="3700163"/>
          </a:xfrm>
        </p:grpSpPr>
        <p:sp>
          <p:nvSpPr>
            <p:cNvPr id="7" name="화살표: 위쪽 6">
              <a:extLst>
                <a:ext uri="{FF2B5EF4-FFF2-40B4-BE49-F238E27FC236}">
                  <a16:creationId xmlns:a16="http://schemas.microsoft.com/office/drawing/2014/main" id="{0BF800B6-3660-4598-A5EF-95C76806DA41}"/>
                </a:ext>
              </a:extLst>
            </p:cNvPr>
            <p:cNvSpPr/>
            <p:nvPr/>
          </p:nvSpPr>
          <p:spPr>
            <a:xfrm>
              <a:off x="2833671" y="2542721"/>
              <a:ext cx="127296" cy="2210107"/>
            </a:xfrm>
            <a:prstGeom prst="up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1B3561FB-3FEA-45E1-A39D-52D73F54157A}"/>
                </a:ext>
              </a:extLst>
            </p:cNvPr>
            <p:cNvGrpSpPr/>
            <p:nvPr/>
          </p:nvGrpSpPr>
          <p:grpSpPr>
            <a:xfrm>
              <a:off x="2561168" y="3994034"/>
              <a:ext cx="676275" cy="466700"/>
              <a:chOff x="3190874" y="3375362"/>
              <a:chExt cx="676275" cy="466700"/>
            </a:xfrm>
          </p:grpSpPr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80C230C0-17E6-4C12-8689-E414EAF99534}"/>
                  </a:ext>
                </a:extLst>
              </p:cNvPr>
              <p:cNvSpPr/>
              <p:nvPr/>
            </p:nvSpPr>
            <p:spPr>
              <a:xfrm>
                <a:off x="3209925" y="3421701"/>
                <a:ext cx="628650" cy="420361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381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332E788A-85C2-451A-A27B-044BA67EB9E0}"/>
                      </a:ext>
                    </a:extLst>
                  </p:cNvPr>
                  <p:cNvSpPr txBox="1"/>
                  <p:nvPr/>
                </p:nvSpPr>
                <p:spPr>
                  <a:xfrm>
                    <a:off x="3190874" y="3375362"/>
                    <a:ext cx="676275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ko-KR" altLang="en-US" sz="2400" b="1" i="1" smtClean="0">
                              <a:latin typeface="Cambria Math" panose="02040503050406030204" pitchFamily="18" charset="0"/>
                            </a:rPr>
                            <m:t>𝝈</m:t>
                          </m:r>
                        </m:oMath>
                      </m:oMathPara>
                    </a14:m>
                    <a:endParaRPr lang="ko-KR" altLang="en-US" sz="1600" b="1" dirty="0"/>
                  </a:p>
                </p:txBody>
              </p:sp>
            </mc:Choice>
            <mc:Fallback xmlns=""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332E788A-85C2-451A-A27B-044BA67EB9E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90874" y="3375362"/>
                    <a:ext cx="676275" cy="461665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6" name="화살표: 굽음 25">
              <a:extLst>
                <a:ext uri="{FF2B5EF4-FFF2-40B4-BE49-F238E27FC236}">
                  <a16:creationId xmlns:a16="http://schemas.microsoft.com/office/drawing/2014/main" id="{40B55718-C611-45CF-BFA6-0FD1B7804A87}"/>
                </a:ext>
              </a:extLst>
            </p:cNvPr>
            <p:cNvSpPr/>
            <p:nvPr/>
          </p:nvSpPr>
          <p:spPr>
            <a:xfrm>
              <a:off x="2409271" y="4744493"/>
              <a:ext cx="694824" cy="1498391"/>
            </a:xfrm>
            <a:prstGeom prst="bentArrow">
              <a:avLst>
                <a:gd name="adj1" fmla="val 8113"/>
                <a:gd name="adj2" fmla="val 4742"/>
                <a:gd name="adj3" fmla="val 25685"/>
                <a:gd name="adj4" fmla="val 18222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CDF85120-FCED-4A54-953D-8D4D90E9E26C}"/>
                </a:ext>
              </a:extLst>
            </p:cNvPr>
            <p:cNvSpPr/>
            <p:nvPr/>
          </p:nvSpPr>
          <p:spPr>
            <a:xfrm>
              <a:off x="1489605" y="4749528"/>
              <a:ext cx="1499815" cy="67032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7280D49B-C512-4331-B8AE-E6D6EDC5C31E}"/>
                  </a:ext>
                </a:extLst>
              </p:cNvPr>
              <p:cNvSpPr txBox="1"/>
              <p:nvPr/>
            </p:nvSpPr>
            <p:spPr>
              <a:xfrm>
                <a:off x="8084304" y="2679206"/>
                <a:ext cx="3411013" cy="18378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  <m:t>𝒇</m:t>
                          </m:r>
                        </m:e>
                        <m:sub>
                          <m: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US" altLang="ko-KR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ko-KR" altLang="en-US" sz="2000" b="1" i="1" smtClean="0">
                          <a:latin typeface="Cambria Math" panose="02040503050406030204" pitchFamily="18" charset="0"/>
                        </a:rPr>
                        <m:t>𝝈</m:t>
                      </m:r>
                      <m:d>
                        <m:dPr>
                          <m:ctrlP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b="1" i="1" smtClean="0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altLang="ko-KR" sz="2000" b="1" i="1" smtClean="0"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</m:sub>
                          </m:sSub>
                          <m:r>
                            <a:rPr lang="en-US" altLang="ko-KR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20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000" b="1" i="1" smtClean="0">
                                      <a:latin typeface="Cambria Math" panose="02040503050406030204" pitchFamily="18" charset="0"/>
                                    </a:rPr>
                                    <m:t>𝒉</m:t>
                                  </m:r>
                                </m:e>
                                <m:sub>
                                  <m:r>
                                    <a:rPr lang="en-US" altLang="ko-KR" sz="2000" b="1" i="1" smtClean="0"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  <m:r>
                                    <a:rPr lang="en-US" altLang="ko-KR" sz="2000" b="1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ko-KR" sz="2000" b="1" i="1" smtClean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n-US" altLang="ko-KR" sz="2000" b="1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altLang="ko-KR" sz="20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0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ko-KR" sz="2000" b="1" i="1" smtClean="0"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ko-KR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b="1" i="1" smtClean="0"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US" altLang="ko-KR" sz="2000" b="1" i="1" smtClean="0"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ko-KR" sz="2000" b="1" dirty="0"/>
              </a:p>
              <a:p>
                <a:endParaRPr lang="en-US" altLang="ko-KR" b="1" dirty="0"/>
              </a:p>
              <a:p>
                <a:r>
                  <a:rPr lang="en-US" altLang="ko-KR" dirty="0"/>
                  <a:t>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ko-KR" b="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b="0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ko-KR" b="0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b="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ko-KR" altLang="en-US" b="0" i="1" smtClean="0">
                        <a:latin typeface="Cambria Math" panose="02040503050406030204" pitchFamily="18" charset="0"/>
                      </a:rPr>
                      <m:t>를</m:t>
                    </m:r>
                  </m:oMath>
                </a14:m>
                <a:r>
                  <a:rPr lang="ko-KR" altLang="en-US" dirty="0"/>
                  <a:t> 보고 이전의 셀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상태</a:t>
                </a:r>
                <a:r>
                  <a:rPr lang="en-US" altLang="ko-KR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ko-KR" b="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b="0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ko-KR" b="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dirty="0"/>
                  <a:t>)</a:t>
                </a:r>
                <a:r>
                  <a:rPr lang="ko-KR" altLang="en-US" dirty="0"/>
                  <a:t>를 유지하려면 </a:t>
                </a:r>
                <a:r>
                  <a:rPr lang="en-US" altLang="ko-KR" dirty="0"/>
                  <a:t>1, </a:t>
                </a:r>
                <a:r>
                  <a:rPr lang="ko-KR" altLang="en-US" dirty="0"/>
                  <a:t>완전히 제거하려면 </a:t>
                </a:r>
                <a:r>
                  <a:rPr lang="en-US" altLang="ko-KR" dirty="0"/>
                  <a:t>0</a:t>
                </a:r>
                <a:r>
                  <a:rPr lang="ko-KR" altLang="en-US" dirty="0"/>
                  <a:t>의 값을 출력한다</a:t>
                </a:r>
                <a:r>
                  <a:rPr lang="en-US" altLang="ko-KR" dirty="0"/>
                  <a:t>.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7280D49B-C512-4331-B8AE-E6D6EDC5C3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4304" y="2679206"/>
                <a:ext cx="3411013" cy="1837811"/>
              </a:xfrm>
              <a:prstGeom prst="rect">
                <a:avLst/>
              </a:prstGeom>
              <a:blipFill>
                <a:blip r:embed="rId17"/>
                <a:stretch>
                  <a:fillRect l="-1429" r="-714" b="-431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제목 1">
            <a:extLst>
              <a:ext uri="{FF2B5EF4-FFF2-40B4-BE49-F238E27FC236}">
                <a16:creationId xmlns:a16="http://schemas.microsoft.com/office/drawing/2014/main" id="{3EF9C79A-7294-4214-9F8C-BAC78DE1EFC7}"/>
              </a:ext>
            </a:extLst>
          </p:cNvPr>
          <p:cNvSpPr txBox="1">
            <a:spLocks/>
          </p:cNvSpPr>
          <p:nvPr/>
        </p:nvSpPr>
        <p:spPr>
          <a:xfrm>
            <a:off x="820317" y="603130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/>
              <a:t>LSTM(Long</a:t>
            </a:r>
            <a:r>
              <a:rPr lang="ko-KR" altLang="en-US" dirty="0"/>
              <a:t> </a:t>
            </a:r>
            <a:r>
              <a:rPr lang="en-US" altLang="ko-KR" dirty="0"/>
              <a:t>Short Term Memory)</a:t>
            </a:r>
          </a:p>
          <a:p>
            <a:r>
              <a:rPr lang="en-US" altLang="ko-KR" sz="3200" dirty="0"/>
              <a:t>-Forget Gate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9331760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7425</TotalTime>
  <Words>1714</Words>
  <Application>Microsoft Office PowerPoint</Application>
  <PresentationFormat>와이드스크린</PresentationFormat>
  <Paragraphs>364</Paragraphs>
  <Slides>38</Slides>
  <Notes>32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38</vt:i4>
      </vt:variant>
    </vt:vector>
  </HeadingPairs>
  <TitlesOfParts>
    <vt:vector size="43" baseType="lpstr">
      <vt:lpstr>맑은 고딕</vt:lpstr>
      <vt:lpstr>Arial</vt:lpstr>
      <vt:lpstr>Cambria Math</vt:lpstr>
      <vt:lpstr>Wingdings</vt:lpstr>
      <vt:lpstr>Office 테마</vt:lpstr>
      <vt:lpstr>“Image Captioning”  Show and tell about image </vt:lpstr>
      <vt:lpstr>Contents</vt:lpstr>
      <vt:lpstr>CV+NLP</vt:lpstr>
      <vt:lpstr>RNN(Recurrent Neural Network)</vt:lpstr>
      <vt:lpstr>RNN(Recurrent Neural Network)</vt:lpstr>
      <vt:lpstr>RNN(Recurrent Neural Network)</vt:lpstr>
      <vt:lpstr>LSTM(Long Short Term Memory)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Using RNN..</vt:lpstr>
      <vt:lpstr>Using RNN..</vt:lpstr>
      <vt:lpstr>Using RNN..</vt:lpstr>
      <vt:lpstr>Using RNN..</vt:lpstr>
      <vt:lpstr>Using RNN..</vt:lpstr>
      <vt:lpstr>Image Captioning</vt:lpstr>
      <vt:lpstr>Image Captioning(Training)</vt:lpstr>
      <vt:lpstr>PowerPoint 프레젠테이션</vt:lpstr>
      <vt:lpstr>PowerPoint 프레젠테이션</vt:lpstr>
      <vt:lpstr>Image Captioning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Thank you!!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Jinkyung Do</dc:creator>
  <cp:lastModifiedBy>Jinkyung Do</cp:lastModifiedBy>
  <cp:revision>273</cp:revision>
  <cp:lastPrinted>2017-07-21T04:28:24Z</cp:lastPrinted>
  <dcterms:created xsi:type="dcterms:W3CDTF">2017-07-14T05:05:20Z</dcterms:created>
  <dcterms:modified xsi:type="dcterms:W3CDTF">2017-07-21T09:02:07Z</dcterms:modified>
</cp:coreProperties>
</file>